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36"/>
  </p:notesMasterIdLst>
  <p:sldIdLst>
    <p:sldId id="256" r:id="rId5"/>
    <p:sldId id="257" r:id="rId6"/>
    <p:sldId id="258" r:id="rId7"/>
    <p:sldId id="296" r:id="rId8"/>
    <p:sldId id="259" r:id="rId9"/>
    <p:sldId id="290" r:id="rId10"/>
    <p:sldId id="284" r:id="rId11"/>
    <p:sldId id="260" r:id="rId12"/>
    <p:sldId id="262" r:id="rId13"/>
    <p:sldId id="285" r:id="rId14"/>
    <p:sldId id="291" r:id="rId15"/>
    <p:sldId id="263" r:id="rId16"/>
    <p:sldId id="288" r:id="rId17"/>
    <p:sldId id="292" r:id="rId18"/>
    <p:sldId id="264" r:id="rId19"/>
    <p:sldId id="265" r:id="rId20"/>
    <p:sldId id="294" r:id="rId21"/>
    <p:sldId id="266" r:id="rId22"/>
    <p:sldId id="267" r:id="rId23"/>
    <p:sldId id="268" r:id="rId24"/>
    <p:sldId id="269" r:id="rId25"/>
    <p:sldId id="293" r:id="rId26"/>
    <p:sldId id="270" r:id="rId27"/>
    <p:sldId id="271" r:id="rId28"/>
    <p:sldId id="272" r:id="rId29"/>
    <p:sldId id="279" r:id="rId30"/>
    <p:sldId id="280" r:id="rId31"/>
    <p:sldId id="289" r:id="rId32"/>
    <p:sldId id="287" r:id="rId33"/>
    <p:sldId id="295" r:id="rId34"/>
    <p:sldId id="286" r:id="rId35"/>
  </p:sldIdLst>
  <p:sldSz cx="12192000" cy="6858000"/>
  <p:notesSz cx="9926638" cy="67976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31609" autoAdjust="0"/>
    <p:restoredTop sz="93690" autoAdjust="0"/>
  </p:normalViewPr>
  <p:slideViewPr>
    <p:cSldViewPr snapToGrid="0">
      <p:cViewPr varScale="1">
        <p:scale>
          <a:sx n="79" d="100"/>
          <a:sy n="79" d="100"/>
        </p:scale>
        <p:origin x="86" y="144"/>
      </p:cViewPr>
      <p:guideLst/>
    </p:cSldViewPr>
  </p:slideViewPr>
  <p:notesTextViewPr>
    <p:cViewPr>
      <p:scale>
        <a:sx n="1" d="1"/>
        <a:sy n="1" d="1"/>
      </p:scale>
      <p:origin x="0" y="0"/>
    </p:cViewPr>
  </p:notesTextViewPr>
  <p:sorterViewPr>
    <p:cViewPr>
      <p:scale>
        <a:sx n="100" d="100"/>
        <a:sy n="100" d="100"/>
      </p:scale>
      <p:origin x="0" y="-6956"/>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301543" cy="341064"/>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5622798" y="1"/>
            <a:ext cx="4301543" cy="341064"/>
          </a:xfrm>
          <a:prstGeom prst="rect">
            <a:avLst/>
          </a:prstGeom>
        </p:spPr>
        <p:txBody>
          <a:bodyPr vert="horz" lIns="91440" tIns="45720" rIns="91440" bIns="45720" rtlCol="0"/>
          <a:lstStyle>
            <a:lvl1pPr algn="r">
              <a:defRPr sz="1200"/>
            </a:lvl1pPr>
          </a:lstStyle>
          <a:p>
            <a:fld id="{08ABD92D-1578-44A6-B209-CAC0AE681A25}" type="datetimeFigureOut">
              <a:rPr lang="en-GB" smtClean="0"/>
              <a:t>16/10/2026</a:t>
            </a:fld>
            <a:endParaRPr lang="en-GB"/>
          </a:p>
        </p:txBody>
      </p:sp>
      <p:sp>
        <p:nvSpPr>
          <p:cNvPr id="4" name="Slide Image Placeholder 3"/>
          <p:cNvSpPr>
            <a:spLocks noGrp="1" noRot="1" noChangeAspect="1"/>
          </p:cNvSpPr>
          <p:nvPr>
            <p:ph type="sldImg" idx="2"/>
          </p:nvPr>
        </p:nvSpPr>
        <p:spPr>
          <a:xfrm>
            <a:off x="2924175" y="849313"/>
            <a:ext cx="4078288" cy="229393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992664" y="3271381"/>
            <a:ext cx="7941310" cy="267658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6456612"/>
            <a:ext cx="4301543" cy="341063"/>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5622798" y="6456612"/>
            <a:ext cx="4301543" cy="341063"/>
          </a:xfrm>
          <a:prstGeom prst="rect">
            <a:avLst/>
          </a:prstGeom>
        </p:spPr>
        <p:txBody>
          <a:bodyPr vert="horz" lIns="91440" tIns="45720" rIns="91440" bIns="45720" rtlCol="0" anchor="b"/>
          <a:lstStyle>
            <a:lvl1pPr algn="r">
              <a:defRPr sz="1200"/>
            </a:lvl1pPr>
          </a:lstStyle>
          <a:p>
            <a:fld id="{ADD0D188-0131-4DCD-B2F9-7E77B7E8E943}" type="slidenum">
              <a:rPr lang="en-GB" smtClean="0"/>
              <a:t>‹#›</a:t>
            </a:fld>
            <a:endParaRPr lang="en-GB"/>
          </a:p>
        </p:txBody>
      </p:sp>
    </p:spTree>
    <p:extLst>
      <p:ext uri="{BB962C8B-B14F-4D97-AF65-F5344CB8AC3E}">
        <p14:creationId xmlns:p14="http://schemas.microsoft.com/office/powerpoint/2010/main" val="37224124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9EBDB2-E6ED-8872-BFB5-6FDADBB8118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0E543662-8A36-E267-3692-24B385A3795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EB408BF3-6ABE-9742-05E0-355626733A75}"/>
              </a:ext>
            </a:extLst>
          </p:cNvPr>
          <p:cNvSpPr>
            <a:spLocks noGrp="1"/>
          </p:cNvSpPr>
          <p:nvPr>
            <p:ph type="dt" sz="half" idx="10"/>
          </p:nvPr>
        </p:nvSpPr>
        <p:spPr/>
        <p:txBody>
          <a:bodyPr/>
          <a:lstStyle/>
          <a:p>
            <a:fld id="{78ED607F-45EE-42B4-B7BF-EFBCA513DD57}" type="datetime1">
              <a:rPr lang="en-GB" smtClean="0"/>
              <a:t>16/10/2026</a:t>
            </a:fld>
            <a:endParaRPr lang="en-GB"/>
          </a:p>
        </p:txBody>
      </p:sp>
      <p:sp>
        <p:nvSpPr>
          <p:cNvPr id="5" name="Footer Placeholder 4">
            <a:extLst>
              <a:ext uri="{FF2B5EF4-FFF2-40B4-BE49-F238E27FC236}">
                <a16:creationId xmlns:a16="http://schemas.microsoft.com/office/drawing/2014/main" id="{42B2A144-F9A3-0850-620B-FBA562B752BD}"/>
              </a:ext>
            </a:extLst>
          </p:cNvPr>
          <p:cNvSpPr>
            <a:spLocks noGrp="1"/>
          </p:cNvSpPr>
          <p:nvPr>
            <p:ph type="ftr" sz="quarter" idx="11"/>
          </p:nvPr>
        </p:nvSpPr>
        <p:spPr/>
        <p:txBody>
          <a:bodyPr/>
          <a:lstStyle/>
          <a:p>
            <a:r>
              <a:rPr lang="en-GB"/>
              <a:t>The Selection Process under Delegated Authority in the Malta Public Service</a:t>
            </a:r>
          </a:p>
        </p:txBody>
      </p:sp>
      <p:sp>
        <p:nvSpPr>
          <p:cNvPr id="6" name="Slide Number Placeholder 5">
            <a:extLst>
              <a:ext uri="{FF2B5EF4-FFF2-40B4-BE49-F238E27FC236}">
                <a16:creationId xmlns:a16="http://schemas.microsoft.com/office/drawing/2014/main" id="{23EADEF9-6649-7DA4-5715-822B84B4B815}"/>
              </a:ext>
            </a:extLst>
          </p:cNvPr>
          <p:cNvSpPr>
            <a:spLocks noGrp="1"/>
          </p:cNvSpPr>
          <p:nvPr>
            <p:ph type="sldNum" sz="quarter" idx="12"/>
          </p:nvPr>
        </p:nvSpPr>
        <p:spPr/>
        <p:txBody>
          <a:bodyPr/>
          <a:lstStyle/>
          <a:p>
            <a:fld id="{5DF7E9A8-6037-4FD4-9810-C6DA5787F4B7}" type="slidenum">
              <a:rPr lang="en-GB" smtClean="0"/>
              <a:t>‹#›</a:t>
            </a:fld>
            <a:endParaRPr lang="en-GB"/>
          </a:p>
        </p:txBody>
      </p:sp>
    </p:spTree>
    <p:extLst>
      <p:ext uri="{BB962C8B-B14F-4D97-AF65-F5344CB8AC3E}">
        <p14:creationId xmlns:p14="http://schemas.microsoft.com/office/powerpoint/2010/main" val="24567422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32714-9706-DC81-CE60-09EFADD8A16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36888BE-8D50-09E2-104A-3DF642D4A0B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030CF8B-2EC1-F794-35ED-C56904DA7277}"/>
              </a:ext>
            </a:extLst>
          </p:cNvPr>
          <p:cNvSpPr>
            <a:spLocks noGrp="1"/>
          </p:cNvSpPr>
          <p:nvPr>
            <p:ph type="dt" sz="half" idx="10"/>
          </p:nvPr>
        </p:nvSpPr>
        <p:spPr/>
        <p:txBody>
          <a:bodyPr/>
          <a:lstStyle/>
          <a:p>
            <a:fld id="{A5D67788-2D4B-4D9A-BA8B-5A3F42A377A7}" type="datetime1">
              <a:rPr lang="en-GB" smtClean="0"/>
              <a:t>16/10/2026</a:t>
            </a:fld>
            <a:endParaRPr lang="en-GB"/>
          </a:p>
        </p:txBody>
      </p:sp>
      <p:sp>
        <p:nvSpPr>
          <p:cNvPr id="5" name="Footer Placeholder 4">
            <a:extLst>
              <a:ext uri="{FF2B5EF4-FFF2-40B4-BE49-F238E27FC236}">
                <a16:creationId xmlns:a16="http://schemas.microsoft.com/office/drawing/2014/main" id="{463F442A-3849-F780-8168-B1ED61ED7B56}"/>
              </a:ext>
            </a:extLst>
          </p:cNvPr>
          <p:cNvSpPr>
            <a:spLocks noGrp="1"/>
          </p:cNvSpPr>
          <p:nvPr>
            <p:ph type="ftr" sz="quarter" idx="11"/>
          </p:nvPr>
        </p:nvSpPr>
        <p:spPr/>
        <p:txBody>
          <a:bodyPr/>
          <a:lstStyle/>
          <a:p>
            <a:r>
              <a:rPr lang="en-GB"/>
              <a:t>The Selection Process under Delegated Authority in the Malta Public Service</a:t>
            </a:r>
          </a:p>
        </p:txBody>
      </p:sp>
      <p:sp>
        <p:nvSpPr>
          <p:cNvPr id="6" name="Slide Number Placeholder 5">
            <a:extLst>
              <a:ext uri="{FF2B5EF4-FFF2-40B4-BE49-F238E27FC236}">
                <a16:creationId xmlns:a16="http://schemas.microsoft.com/office/drawing/2014/main" id="{4DDF44E3-5BBE-6ED6-DA9F-0DCEC1C169A9}"/>
              </a:ext>
            </a:extLst>
          </p:cNvPr>
          <p:cNvSpPr>
            <a:spLocks noGrp="1"/>
          </p:cNvSpPr>
          <p:nvPr>
            <p:ph type="sldNum" sz="quarter" idx="12"/>
          </p:nvPr>
        </p:nvSpPr>
        <p:spPr/>
        <p:txBody>
          <a:bodyPr/>
          <a:lstStyle/>
          <a:p>
            <a:fld id="{5DF7E9A8-6037-4FD4-9810-C6DA5787F4B7}" type="slidenum">
              <a:rPr lang="en-GB" smtClean="0"/>
              <a:t>‹#›</a:t>
            </a:fld>
            <a:endParaRPr lang="en-GB"/>
          </a:p>
        </p:txBody>
      </p:sp>
    </p:spTree>
    <p:extLst>
      <p:ext uri="{BB962C8B-B14F-4D97-AF65-F5344CB8AC3E}">
        <p14:creationId xmlns:p14="http://schemas.microsoft.com/office/powerpoint/2010/main" val="14625320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B43F9D-9659-A3F0-F670-9823F6A8098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F67B244C-F24D-175E-0BA3-3F23B19235D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038C9C3-2A44-36A5-5627-EBD646F03504}"/>
              </a:ext>
            </a:extLst>
          </p:cNvPr>
          <p:cNvSpPr>
            <a:spLocks noGrp="1"/>
          </p:cNvSpPr>
          <p:nvPr>
            <p:ph type="dt" sz="half" idx="10"/>
          </p:nvPr>
        </p:nvSpPr>
        <p:spPr/>
        <p:txBody>
          <a:bodyPr/>
          <a:lstStyle/>
          <a:p>
            <a:fld id="{0C1C1BA4-EF46-42E5-A5AE-009EF73BC7A6}" type="datetime1">
              <a:rPr lang="en-GB" smtClean="0"/>
              <a:t>16/10/2026</a:t>
            </a:fld>
            <a:endParaRPr lang="en-GB"/>
          </a:p>
        </p:txBody>
      </p:sp>
      <p:sp>
        <p:nvSpPr>
          <p:cNvPr id="5" name="Footer Placeholder 4">
            <a:extLst>
              <a:ext uri="{FF2B5EF4-FFF2-40B4-BE49-F238E27FC236}">
                <a16:creationId xmlns:a16="http://schemas.microsoft.com/office/drawing/2014/main" id="{C248082F-4ED3-4DBC-3E1E-843158893FF1}"/>
              </a:ext>
            </a:extLst>
          </p:cNvPr>
          <p:cNvSpPr>
            <a:spLocks noGrp="1"/>
          </p:cNvSpPr>
          <p:nvPr>
            <p:ph type="ftr" sz="quarter" idx="11"/>
          </p:nvPr>
        </p:nvSpPr>
        <p:spPr/>
        <p:txBody>
          <a:bodyPr/>
          <a:lstStyle/>
          <a:p>
            <a:r>
              <a:rPr lang="en-GB"/>
              <a:t>The Selection Process under Delegated Authority in the Malta Public Service</a:t>
            </a:r>
          </a:p>
        </p:txBody>
      </p:sp>
      <p:sp>
        <p:nvSpPr>
          <p:cNvPr id="6" name="Slide Number Placeholder 5">
            <a:extLst>
              <a:ext uri="{FF2B5EF4-FFF2-40B4-BE49-F238E27FC236}">
                <a16:creationId xmlns:a16="http://schemas.microsoft.com/office/drawing/2014/main" id="{BCBE2D10-7A6F-D36E-0016-4F862F374780}"/>
              </a:ext>
            </a:extLst>
          </p:cNvPr>
          <p:cNvSpPr>
            <a:spLocks noGrp="1"/>
          </p:cNvSpPr>
          <p:nvPr>
            <p:ph type="sldNum" sz="quarter" idx="12"/>
          </p:nvPr>
        </p:nvSpPr>
        <p:spPr/>
        <p:txBody>
          <a:bodyPr/>
          <a:lstStyle/>
          <a:p>
            <a:fld id="{5DF7E9A8-6037-4FD4-9810-C6DA5787F4B7}" type="slidenum">
              <a:rPr lang="en-GB" smtClean="0"/>
              <a:t>‹#›</a:t>
            </a:fld>
            <a:endParaRPr lang="en-GB"/>
          </a:p>
        </p:txBody>
      </p:sp>
    </p:spTree>
    <p:extLst>
      <p:ext uri="{BB962C8B-B14F-4D97-AF65-F5344CB8AC3E}">
        <p14:creationId xmlns:p14="http://schemas.microsoft.com/office/powerpoint/2010/main" val="8410911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B7AA2-867B-09F3-5F11-A3BB4B063E4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DEF020E-5EE0-A52A-B6E9-9C27AE0FEF5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5AE94F96-8802-17DE-BBFF-96EC5372A07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0BD5967A-C7D9-D64E-7BA5-14C6CFFA432D}"/>
              </a:ext>
            </a:extLst>
          </p:cNvPr>
          <p:cNvSpPr>
            <a:spLocks noGrp="1"/>
          </p:cNvSpPr>
          <p:nvPr>
            <p:ph type="dt" sz="half" idx="10"/>
          </p:nvPr>
        </p:nvSpPr>
        <p:spPr/>
        <p:txBody>
          <a:bodyPr/>
          <a:lstStyle/>
          <a:p>
            <a:fld id="{DC8B1AE1-91B9-42D0-B47C-5E0C24B78B88}" type="datetime1">
              <a:rPr lang="en-GB" smtClean="0"/>
              <a:t>16/10/2026</a:t>
            </a:fld>
            <a:endParaRPr lang="en-GB"/>
          </a:p>
        </p:txBody>
      </p:sp>
      <p:sp>
        <p:nvSpPr>
          <p:cNvPr id="6" name="Footer Placeholder 5">
            <a:extLst>
              <a:ext uri="{FF2B5EF4-FFF2-40B4-BE49-F238E27FC236}">
                <a16:creationId xmlns:a16="http://schemas.microsoft.com/office/drawing/2014/main" id="{2694B2B3-4988-4CCB-B0C8-C5B71EDB7A37}"/>
              </a:ext>
            </a:extLst>
          </p:cNvPr>
          <p:cNvSpPr>
            <a:spLocks noGrp="1"/>
          </p:cNvSpPr>
          <p:nvPr>
            <p:ph type="ftr" sz="quarter" idx="11"/>
          </p:nvPr>
        </p:nvSpPr>
        <p:spPr/>
        <p:txBody>
          <a:bodyPr/>
          <a:lstStyle/>
          <a:p>
            <a:r>
              <a:rPr lang="en-GB"/>
              <a:t>The Selection Process under Delegated Authority in the Malta Public Service</a:t>
            </a:r>
          </a:p>
        </p:txBody>
      </p:sp>
      <p:sp>
        <p:nvSpPr>
          <p:cNvPr id="7" name="Slide Number Placeholder 6">
            <a:extLst>
              <a:ext uri="{FF2B5EF4-FFF2-40B4-BE49-F238E27FC236}">
                <a16:creationId xmlns:a16="http://schemas.microsoft.com/office/drawing/2014/main" id="{BBC64265-4530-8510-2A14-2151C7755FB0}"/>
              </a:ext>
            </a:extLst>
          </p:cNvPr>
          <p:cNvSpPr>
            <a:spLocks noGrp="1"/>
          </p:cNvSpPr>
          <p:nvPr>
            <p:ph type="sldNum" sz="quarter" idx="12"/>
          </p:nvPr>
        </p:nvSpPr>
        <p:spPr/>
        <p:txBody>
          <a:bodyPr/>
          <a:lstStyle/>
          <a:p>
            <a:fld id="{5DF7E9A8-6037-4FD4-9810-C6DA5787F4B7}" type="slidenum">
              <a:rPr lang="en-GB" smtClean="0"/>
              <a:t>‹#›</a:t>
            </a:fld>
            <a:endParaRPr lang="en-GB"/>
          </a:p>
        </p:txBody>
      </p:sp>
    </p:spTree>
    <p:extLst>
      <p:ext uri="{BB962C8B-B14F-4D97-AF65-F5344CB8AC3E}">
        <p14:creationId xmlns:p14="http://schemas.microsoft.com/office/powerpoint/2010/main" val="31645684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236CC4-DCC1-3B5B-2E5E-3D85FF98AC0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1EAB6CB-88A5-869F-229B-9C0DA048E1E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B0F9504-F275-4877-2A19-9AB40482CBA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438299A4-A455-A865-16C0-51F52D2FFC8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04E6CA4-1FFA-0A75-E4A5-5C10F4D7FB5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3F99445C-CC4B-385E-4E98-134421E8084F}"/>
              </a:ext>
            </a:extLst>
          </p:cNvPr>
          <p:cNvSpPr>
            <a:spLocks noGrp="1"/>
          </p:cNvSpPr>
          <p:nvPr>
            <p:ph type="dt" sz="half" idx="10"/>
          </p:nvPr>
        </p:nvSpPr>
        <p:spPr/>
        <p:txBody>
          <a:bodyPr/>
          <a:lstStyle/>
          <a:p>
            <a:fld id="{DEE28675-4D96-4625-A33B-E57ED163BDCD}" type="datetime1">
              <a:rPr lang="en-GB" smtClean="0"/>
              <a:t>16/10/2026</a:t>
            </a:fld>
            <a:endParaRPr lang="en-GB"/>
          </a:p>
        </p:txBody>
      </p:sp>
      <p:sp>
        <p:nvSpPr>
          <p:cNvPr id="8" name="Footer Placeholder 7">
            <a:extLst>
              <a:ext uri="{FF2B5EF4-FFF2-40B4-BE49-F238E27FC236}">
                <a16:creationId xmlns:a16="http://schemas.microsoft.com/office/drawing/2014/main" id="{DA402044-7E07-294D-48A2-1352E30A8834}"/>
              </a:ext>
            </a:extLst>
          </p:cNvPr>
          <p:cNvSpPr>
            <a:spLocks noGrp="1"/>
          </p:cNvSpPr>
          <p:nvPr>
            <p:ph type="ftr" sz="quarter" idx="11"/>
          </p:nvPr>
        </p:nvSpPr>
        <p:spPr/>
        <p:txBody>
          <a:bodyPr/>
          <a:lstStyle/>
          <a:p>
            <a:r>
              <a:rPr lang="en-GB"/>
              <a:t>The Selection Process under Delegated Authority in the Malta Public Service</a:t>
            </a:r>
          </a:p>
        </p:txBody>
      </p:sp>
      <p:sp>
        <p:nvSpPr>
          <p:cNvPr id="9" name="Slide Number Placeholder 8">
            <a:extLst>
              <a:ext uri="{FF2B5EF4-FFF2-40B4-BE49-F238E27FC236}">
                <a16:creationId xmlns:a16="http://schemas.microsoft.com/office/drawing/2014/main" id="{A39E9C52-0123-0F76-C367-12E783280606}"/>
              </a:ext>
            </a:extLst>
          </p:cNvPr>
          <p:cNvSpPr>
            <a:spLocks noGrp="1"/>
          </p:cNvSpPr>
          <p:nvPr>
            <p:ph type="sldNum" sz="quarter" idx="12"/>
          </p:nvPr>
        </p:nvSpPr>
        <p:spPr/>
        <p:txBody>
          <a:bodyPr/>
          <a:lstStyle/>
          <a:p>
            <a:fld id="{5DF7E9A8-6037-4FD4-9810-C6DA5787F4B7}" type="slidenum">
              <a:rPr lang="en-GB" smtClean="0"/>
              <a:t>‹#›</a:t>
            </a:fld>
            <a:endParaRPr lang="en-GB"/>
          </a:p>
        </p:txBody>
      </p:sp>
    </p:spTree>
    <p:extLst>
      <p:ext uri="{BB962C8B-B14F-4D97-AF65-F5344CB8AC3E}">
        <p14:creationId xmlns:p14="http://schemas.microsoft.com/office/powerpoint/2010/main" val="3190371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742F3A-4740-2F69-6CE6-EE1BCEDB35F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FC360C5E-61F8-18BB-6A5C-DF81ADD42A3F}"/>
              </a:ext>
            </a:extLst>
          </p:cNvPr>
          <p:cNvSpPr>
            <a:spLocks noGrp="1"/>
          </p:cNvSpPr>
          <p:nvPr>
            <p:ph type="dt" sz="half" idx="10"/>
          </p:nvPr>
        </p:nvSpPr>
        <p:spPr/>
        <p:txBody>
          <a:bodyPr/>
          <a:lstStyle/>
          <a:p>
            <a:fld id="{DAF02465-0EA4-43BB-9FD4-8FD49879D466}" type="datetime1">
              <a:rPr lang="en-GB" smtClean="0"/>
              <a:t>16/10/2026</a:t>
            </a:fld>
            <a:endParaRPr lang="en-GB"/>
          </a:p>
        </p:txBody>
      </p:sp>
      <p:sp>
        <p:nvSpPr>
          <p:cNvPr id="4" name="Footer Placeholder 3">
            <a:extLst>
              <a:ext uri="{FF2B5EF4-FFF2-40B4-BE49-F238E27FC236}">
                <a16:creationId xmlns:a16="http://schemas.microsoft.com/office/drawing/2014/main" id="{94F16A3D-2438-7CA7-C8D1-9ED8D682160D}"/>
              </a:ext>
            </a:extLst>
          </p:cNvPr>
          <p:cNvSpPr>
            <a:spLocks noGrp="1"/>
          </p:cNvSpPr>
          <p:nvPr>
            <p:ph type="ftr" sz="quarter" idx="11"/>
          </p:nvPr>
        </p:nvSpPr>
        <p:spPr/>
        <p:txBody>
          <a:bodyPr/>
          <a:lstStyle/>
          <a:p>
            <a:r>
              <a:rPr lang="en-GB"/>
              <a:t>The Selection Process under Delegated Authority in the Malta Public Service</a:t>
            </a:r>
          </a:p>
        </p:txBody>
      </p:sp>
      <p:sp>
        <p:nvSpPr>
          <p:cNvPr id="5" name="Slide Number Placeholder 4">
            <a:extLst>
              <a:ext uri="{FF2B5EF4-FFF2-40B4-BE49-F238E27FC236}">
                <a16:creationId xmlns:a16="http://schemas.microsoft.com/office/drawing/2014/main" id="{B9457D24-3166-6E7E-72CE-D76C7F1F6B08}"/>
              </a:ext>
            </a:extLst>
          </p:cNvPr>
          <p:cNvSpPr>
            <a:spLocks noGrp="1"/>
          </p:cNvSpPr>
          <p:nvPr>
            <p:ph type="sldNum" sz="quarter" idx="12"/>
          </p:nvPr>
        </p:nvSpPr>
        <p:spPr/>
        <p:txBody>
          <a:bodyPr/>
          <a:lstStyle/>
          <a:p>
            <a:fld id="{5DF7E9A8-6037-4FD4-9810-C6DA5787F4B7}" type="slidenum">
              <a:rPr lang="en-GB" smtClean="0"/>
              <a:t>‹#›</a:t>
            </a:fld>
            <a:endParaRPr lang="en-GB"/>
          </a:p>
        </p:txBody>
      </p:sp>
    </p:spTree>
    <p:extLst>
      <p:ext uri="{BB962C8B-B14F-4D97-AF65-F5344CB8AC3E}">
        <p14:creationId xmlns:p14="http://schemas.microsoft.com/office/powerpoint/2010/main" val="29398855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BF5AD6E-BDF0-1516-D12A-DC7CC2EF78B4}"/>
              </a:ext>
            </a:extLst>
          </p:cNvPr>
          <p:cNvSpPr>
            <a:spLocks noGrp="1"/>
          </p:cNvSpPr>
          <p:nvPr>
            <p:ph type="dt" sz="half" idx="10"/>
          </p:nvPr>
        </p:nvSpPr>
        <p:spPr/>
        <p:txBody>
          <a:bodyPr/>
          <a:lstStyle/>
          <a:p>
            <a:fld id="{06CCFE30-F89B-426F-8D6B-B76C12BD7091}" type="datetime1">
              <a:rPr lang="en-GB" smtClean="0"/>
              <a:t>16/10/2026</a:t>
            </a:fld>
            <a:endParaRPr lang="en-GB"/>
          </a:p>
        </p:txBody>
      </p:sp>
      <p:sp>
        <p:nvSpPr>
          <p:cNvPr id="3" name="Footer Placeholder 2">
            <a:extLst>
              <a:ext uri="{FF2B5EF4-FFF2-40B4-BE49-F238E27FC236}">
                <a16:creationId xmlns:a16="http://schemas.microsoft.com/office/drawing/2014/main" id="{C6CB9C38-EF4D-C765-C1E2-A9114B612AD1}"/>
              </a:ext>
            </a:extLst>
          </p:cNvPr>
          <p:cNvSpPr>
            <a:spLocks noGrp="1"/>
          </p:cNvSpPr>
          <p:nvPr>
            <p:ph type="ftr" sz="quarter" idx="11"/>
          </p:nvPr>
        </p:nvSpPr>
        <p:spPr/>
        <p:txBody>
          <a:bodyPr/>
          <a:lstStyle/>
          <a:p>
            <a:r>
              <a:rPr lang="en-GB"/>
              <a:t>The Selection Process under Delegated Authority in the Malta Public Service</a:t>
            </a:r>
          </a:p>
        </p:txBody>
      </p:sp>
      <p:sp>
        <p:nvSpPr>
          <p:cNvPr id="4" name="Slide Number Placeholder 3">
            <a:extLst>
              <a:ext uri="{FF2B5EF4-FFF2-40B4-BE49-F238E27FC236}">
                <a16:creationId xmlns:a16="http://schemas.microsoft.com/office/drawing/2014/main" id="{8D7E66F3-6997-558E-F927-3FBACCED8B54}"/>
              </a:ext>
            </a:extLst>
          </p:cNvPr>
          <p:cNvSpPr>
            <a:spLocks noGrp="1"/>
          </p:cNvSpPr>
          <p:nvPr>
            <p:ph type="sldNum" sz="quarter" idx="12"/>
          </p:nvPr>
        </p:nvSpPr>
        <p:spPr/>
        <p:txBody>
          <a:bodyPr/>
          <a:lstStyle/>
          <a:p>
            <a:fld id="{5DF7E9A8-6037-4FD4-9810-C6DA5787F4B7}" type="slidenum">
              <a:rPr lang="en-GB" smtClean="0"/>
              <a:t>‹#›</a:t>
            </a:fld>
            <a:endParaRPr lang="en-GB"/>
          </a:p>
        </p:txBody>
      </p:sp>
    </p:spTree>
    <p:extLst>
      <p:ext uri="{BB962C8B-B14F-4D97-AF65-F5344CB8AC3E}">
        <p14:creationId xmlns:p14="http://schemas.microsoft.com/office/powerpoint/2010/main" val="33627319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4ACC63-0704-6470-C453-D55E865B660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F79A2D48-20B1-25FE-E4C4-1EAC41B9D47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2547C20B-0EF7-265D-785C-7022FEFD51B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3EEB34F-10CA-10ED-7726-61062DC4714C}"/>
              </a:ext>
            </a:extLst>
          </p:cNvPr>
          <p:cNvSpPr>
            <a:spLocks noGrp="1"/>
          </p:cNvSpPr>
          <p:nvPr>
            <p:ph type="dt" sz="half" idx="10"/>
          </p:nvPr>
        </p:nvSpPr>
        <p:spPr/>
        <p:txBody>
          <a:bodyPr/>
          <a:lstStyle/>
          <a:p>
            <a:fld id="{14851A80-BF92-47AB-8465-51B5D2D7B995}" type="datetime1">
              <a:rPr lang="en-GB" smtClean="0"/>
              <a:t>16/10/2026</a:t>
            </a:fld>
            <a:endParaRPr lang="en-GB"/>
          </a:p>
        </p:txBody>
      </p:sp>
      <p:sp>
        <p:nvSpPr>
          <p:cNvPr id="6" name="Footer Placeholder 5">
            <a:extLst>
              <a:ext uri="{FF2B5EF4-FFF2-40B4-BE49-F238E27FC236}">
                <a16:creationId xmlns:a16="http://schemas.microsoft.com/office/drawing/2014/main" id="{8AD458C1-C299-BE73-FF49-820E8511DD53}"/>
              </a:ext>
            </a:extLst>
          </p:cNvPr>
          <p:cNvSpPr>
            <a:spLocks noGrp="1"/>
          </p:cNvSpPr>
          <p:nvPr>
            <p:ph type="ftr" sz="quarter" idx="11"/>
          </p:nvPr>
        </p:nvSpPr>
        <p:spPr/>
        <p:txBody>
          <a:bodyPr/>
          <a:lstStyle/>
          <a:p>
            <a:r>
              <a:rPr lang="en-GB"/>
              <a:t>The Selection Process under Delegated Authority in the Malta Public Service</a:t>
            </a:r>
          </a:p>
        </p:txBody>
      </p:sp>
      <p:sp>
        <p:nvSpPr>
          <p:cNvPr id="7" name="Slide Number Placeholder 6">
            <a:extLst>
              <a:ext uri="{FF2B5EF4-FFF2-40B4-BE49-F238E27FC236}">
                <a16:creationId xmlns:a16="http://schemas.microsoft.com/office/drawing/2014/main" id="{BD039D56-0508-4373-3C69-C6F9EF931A4A}"/>
              </a:ext>
            </a:extLst>
          </p:cNvPr>
          <p:cNvSpPr>
            <a:spLocks noGrp="1"/>
          </p:cNvSpPr>
          <p:nvPr>
            <p:ph type="sldNum" sz="quarter" idx="12"/>
          </p:nvPr>
        </p:nvSpPr>
        <p:spPr/>
        <p:txBody>
          <a:bodyPr/>
          <a:lstStyle/>
          <a:p>
            <a:fld id="{5DF7E9A8-6037-4FD4-9810-C6DA5787F4B7}" type="slidenum">
              <a:rPr lang="en-GB" smtClean="0"/>
              <a:t>‹#›</a:t>
            </a:fld>
            <a:endParaRPr lang="en-GB"/>
          </a:p>
        </p:txBody>
      </p:sp>
    </p:spTree>
    <p:extLst>
      <p:ext uri="{BB962C8B-B14F-4D97-AF65-F5344CB8AC3E}">
        <p14:creationId xmlns:p14="http://schemas.microsoft.com/office/powerpoint/2010/main" val="6024053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31E6A-409D-4E7D-C00E-4E89304AD78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C41CC9EF-FF3A-CFF0-7901-FCDF1DA1BC8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9DE539D-B09E-C26D-371C-7A0CD0F860A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51712EC-188D-DB4A-5D9E-891D815CCFF6}"/>
              </a:ext>
            </a:extLst>
          </p:cNvPr>
          <p:cNvSpPr>
            <a:spLocks noGrp="1"/>
          </p:cNvSpPr>
          <p:nvPr>
            <p:ph type="dt" sz="half" idx="10"/>
          </p:nvPr>
        </p:nvSpPr>
        <p:spPr/>
        <p:txBody>
          <a:bodyPr/>
          <a:lstStyle/>
          <a:p>
            <a:fld id="{DD3DFFD9-F71D-4AC2-B092-ABD56DBA9263}" type="datetime1">
              <a:rPr lang="en-GB" smtClean="0"/>
              <a:t>16/10/2026</a:t>
            </a:fld>
            <a:endParaRPr lang="en-GB"/>
          </a:p>
        </p:txBody>
      </p:sp>
      <p:sp>
        <p:nvSpPr>
          <p:cNvPr id="6" name="Footer Placeholder 5">
            <a:extLst>
              <a:ext uri="{FF2B5EF4-FFF2-40B4-BE49-F238E27FC236}">
                <a16:creationId xmlns:a16="http://schemas.microsoft.com/office/drawing/2014/main" id="{359922CF-6A66-802E-D75E-7FBFDFE0A59F}"/>
              </a:ext>
            </a:extLst>
          </p:cNvPr>
          <p:cNvSpPr>
            <a:spLocks noGrp="1"/>
          </p:cNvSpPr>
          <p:nvPr>
            <p:ph type="ftr" sz="quarter" idx="11"/>
          </p:nvPr>
        </p:nvSpPr>
        <p:spPr/>
        <p:txBody>
          <a:bodyPr/>
          <a:lstStyle/>
          <a:p>
            <a:r>
              <a:rPr lang="en-GB"/>
              <a:t>The Selection Process under Delegated Authority in the Malta Public Service</a:t>
            </a:r>
          </a:p>
        </p:txBody>
      </p:sp>
      <p:sp>
        <p:nvSpPr>
          <p:cNvPr id="7" name="Slide Number Placeholder 6">
            <a:extLst>
              <a:ext uri="{FF2B5EF4-FFF2-40B4-BE49-F238E27FC236}">
                <a16:creationId xmlns:a16="http://schemas.microsoft.com/office/drawing/2014/main" id="{0AB0653B-3402-6D85-00AA-E78A19F337AF}"/>
              </a:ext>
            </a:extLst>
          </p:cNvPr>
          <p:cNvSpPr>
            <a:spLocks noGrp="1"/>
          </p:cNvSpPr>
          <p:nvPr>
            <p:ph type="sldNum" sz="quarter" idx="12"/>
          </p:nvPr>
        </p:nvSpPr>
        <p:spPr/>
        <p:txBody>
          <a:bodyPr/>
          <a:lstStyle/>
          <a:p>
            <a:fld id="{5DF7E9A8-6037-4FD4-9810-C6DA5787F4B7}" type="slidenum">
              <a:rPr lang="en-GB" smtClean="0"/>
              <a:t>‹#›</a:t>
            </a:fld>
            <a:endParaRPr lang="en-GB"/>
          </a:p>
        </p:txBody>
      </p:sp>
    </p:spTree>
    <p:extLst>
      <p:ext uri="{BB962C8B-B14F-4D97-AF65-F5344CB8AC3E}">
        <p14:creationId xmlns:p14="http://schemas.microsoft.com/office/powerpoint/2010/main" val="7196404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22E345-5BBF-EA0C-4562-66CF6A4501B4}"/>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FA43679-8281-5C8F-3FEA-8716AB7DFAA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BE34DD0-5229-4A9A-8A83-3A800D03DE19}"/>
              </a:ext>
            </a:extLst>
          </p:cNvPr>
          <p:cNvSpPr>
            <a:spLocks noGrp="1"/>
          </p:cNvSpPr>
          <p:nvPr>
            <p:ph type="dt" sz="half" idx="10"/>
          </p:nvPr>
        </p:nvSpPr>
        <p:spPr/>
        <p:txBody>
          <a:bodyPr/>
          <a:lstStyle/>
          <a:p>
            <a:fld id="{6FFBC04B-8851-47A3-A92F-4B8E1EEF0693}" type="datetime1">
              <a:rPr lang="en-GB" smtClean="0"/>
              <a:t>16/10/2026</a:t>
            </a:fld>
            <a:endParaRPr lang="en-GB"/>
          </a:p>
        </p:txBody>
      </p:sp>
      <p:sp>
        <p:nvSpPr>
          <p:cNvPr id="5" name="Footer Placeholder 4">
            <a:extLst>
              <a:ext uri="{FF2B5EF4-FFF2-40B4-BE49-F238E27FC236}">
                <a16:creationId xmlns:a16="http://schemas.microsoft.com/office/drawing/2014/main" id="{31063227-E8BF-6722-9921-9AE66F99FB70}"/>
              </a:ext>
            </a:extLst>
          </p:cNvPr>
          <p:cNvSpPr>
            <a:spLocks noGrp="1"/>
          </p:cNvSpPr>
          <p:nvPr>
            <p:ph type="ftr" sz="quarter" idx="11"/>
          </p:nvPr>
        </p:nvSpPr>
        <p:spPr/>
        <p:txBody>
          <a:bodyPr/>
          <a:lstStyle/>
          <a:p>
            <a:r>
              <a:rPr lang="en-GB"/>
              <a:t>The Selection Process under Delegated Authority in the Malta Public Service</a:t>
            </a:r>
          </a:p>
        </p:txBody>
      </p:sp>
      <p:sp>
        <p:nvSpPr>
          <p:cNvPr id="6" name="Slide Number Placeholder 5">
            <a:extLst>
              <a:ext uri="{FF2B5EF4-FFF2-40B4-BE49-F238E27FC236}">
                <a16:creationId xmlns:a16="http://schemas.microsoft.com/office/drawing/2014/main" id="{D711F34B-FC80-0863-DFB5-6AF3853FFE0E}"/>
              </a:ext>
            </a:extLst>
          </p:cNvPr>
          <p:cNvSpPr>
            <a:spLocks noGrp="1"/>
          </p:cNvSpPr>
          <p:nvPr>
            <p:ph type="sldNum" sz="quarter" idx="12"/>
          </p:nvPr>
        </p:nvSpPr>
        <p:spPr/>
        <p:txBody>
          <a:bodyPr/>
          <a:lstStyle/>
          <a:p>
            <a:fld id="{5DF7E9A8-6037-4FD4-9810-C6DA5787F4B7}" type="slidenum">
              <a:rPr lang="en-GB" smtClean="0"/>
              <a:t>‹#›</a:t>
            </a:fld>
            <a:endParaRPr lang="en-GB"/>
          </a:p>
        </p:txBody>
      </p:sp>
    </p:spTree>
    <p:extLst>
      <p:ext uri="{BB962C8B-B14F-4D97-AF65-F5344CB8AC3E}">
        <p14:creationId xmlns:p14="http://schemas.microsoft.com/office/powerpoint/2010/main" val="14214043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4F0099F-F982-624C-82CE-D0087EE8DFC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CD5CD17-5A40-3CAA-3C63-B3265FD13D2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FAA3A18-F80A-AB79-5E53-118FD0891826}"/>
              </a:ext>
            </a:extLst>
          </p:cNvPr>
          <p:cNvSpPr>
            <a:spLocks noGrp="1"/>
          </p:cNvSpPr>
          <p:nvPr>
            <p:ph type="dt" sz="half" idx="10"/>
          </p:nvPr>
        </p:nvSpPr>
        <p:spPr/>
        <p:txBody>
          <a:bodyPr/>
          <a:lstStyle/>
          <a:p>
            <a:fld id="{964E7A40-5B0C-47B7-876B-CE6F85587100}" type="datetime1">
              <a:rPr lang="en-GB" smtClean="0"/>
              <a:t>16/10/2026</a:t>
            </a:fld>
            <a:endParaRPr lang="en-GB"/>
          </a:p>
        </p:txBody>
      </p:sp>
      <p:sp>
        <p:nvSpPr>
          <p:cNvPr id="5" name="Footer Placeholder 4">
            <a:extLst>
              <a:ext uri="{FF2B5EF4-FFF2-40B4-BE49-F238E27FC236}">
                <a16:creationId xmlns:a16="http://schemas.microsoft.com/office/drawing/2014/main" id="{721AB657-E3A7-D98B-494C-2B0D5CEDDCB8}"/>
              </a:ext>
            </a:extLst>
          </p:cNvPr>
          <p:cNvSpPr>
            <a:spLocks noGrp="1"/>
          </p:cNvSpPr>
          <p:nvPr>
            <p:ph type="ftr" sz="quarter" idx="11"/>
          </p:nvPr>
        </p:nvSpPr>
        <p:spPr/>
        <p:txBody>
          <a:bodyPr/>
          <a:lstStyle/>
          <a:p>
            <a:r>
              <a:rPr lang="en-GB"/>
              <a:t>The Selection Process under Delegated Authority in the Malta Public Service</a:t>
            </a:r>
          </a:p>
        </p:txBody>
      </p:sp>
      <p:sp>
        <p:nvSpPr>
          <p:cNvPr id="6" name="Slide Number Placeholder 5">
            <a:extLst>
              <a:ext uri="{FF2B5EF4-FFF2-40B4-BE49-F238E27FC236}">
                <a16:creationId xmlns:a16="http://schemas.microsoft.com/office/drawing/2014/main" id="{3A73395F-E352-513F-9571-C94900EC9E35}"/>
              </a:ext>
            </a:extLst>
          </p:cNvPr>
          <p:cNvSpPr>
            <a:spLocks noGrp="1"/>
          </p:cNvSpPr>
          <p:nvPr>
            <p:ph type="sldNum" sz="quarter" idx="12"/>
          </p:nvPr>
        </p:nvSpPr>
        <p:spPr/>
        <p:txBody>
          <a:bodyPr/>
          <a:lstStyle/>
          <a:p>
            <a:fld id="{5DF7E9A8-6037-4FD4-9810-C6DA5787F4B7}" type="slidenum">
              <a:rPr lang="en-GB" smtClean="0"/>
              <a:t>‹#›</a:t>
            </a:fld>
            <a:endParaRPr lang="en-GB"/>
          </a:p>
        </p:txBody>
      </p:sp>
    </p:spTree>
    <p:extLst>
      <p:ext uri="{BB962C8B-B14F-4D97-AF65-F5344CB8AC3E}">
        <p14:creationId xmlns:p14="http://schemas.microsoft.com/office/powerpoint/2010/main" val="37340367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A829F5F-EB71-447A-5962-A770C875860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33F9241-B0CD-B816-167A-2A6F4E30230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9424D12-DB5E-22E8-536F-9F357104032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E3502E-2361-4AA1-BA72-E66E3B90772B}" type="datetime1">
              <a:rPr lang="en-GB" smtClean="0"/>
              <a:t>16/10/2026</a:t>
            </a:fld>
            <a:endParaRPr lang="en-GB"/>
          </a:p>
        </p:txBody>
      </p:sp>
      <p:sp>
        <p:nvSpPr>
          <p:cNvPr id="5" name="Footer Placeholder 4">
            <a:extLst>
              <a:ext uri="{FF2B5EF4-FFF2-40B4-BE49-F238E27FC236}">
                <a16:creationId xmlns:a16="http://schemas.microsoft.com/office/drawing/2014/main" id="{0E383CD5-BDB0-BE6D-D355-FC14507A6AE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a:t>The Selection Process under Delegated Authority in the Malta Public Service</a:t>
            </a:r>
          </a:p>
        </p:txBody>
      </p:sp>
      <p:sp>
        <p:nvSpPr>
          <p:cNvPr id="6" name="Slide Number Placeholder 5">
            <a:extLst>
              <a:ext uri="{FF2B5EF4-FFF2-40B4-BE49-F238E27FC236}">
                <a16:creationId xmlns:a16="http://schemas.microsoft.com/office/drawing/2014/main" id="{AC1CBD24-15FE-5B4F-3FE7-E78D54FB756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F7E9A8-6037-4FD4-9810-C6DA5787F4B7}" type="slidenum">
              <a:rPr lang="en-GB" smtClean="0"/>
              <a:t>‹#›</a:t>
            </a:fld>
            <a:endParaRPr lang="en-GB"/>
          </a:p>
        </p:txBody>
      </p:sp>
    </p:spTree>
    <p:extLst>
      <p:ext uri="{BB962C8B-B14F-4D97-AF65-F5344CB8AC3E}">
        <p14:creationId xmlns:p14="http://schemas.microsoft.com/office/powerpoint/2010/main" val="12575209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peopleandstandards.gov.mt/en/pages/docs_directives" TargetMode="External"/><Relationship Id="rId2" Type="http://schemas.openxmlformats.org/officeDocument/2006/relationships/hyperlink" Target="https://legislation.mt/eli/sl/const.5/eng" TargetMode="External"/><Relationship Id="rId1" Type="http://schemas.openxmlformats.org/officeDocument/2006/relationships/slideLayout" Target="../slideLayouts/slideLayout2.xml"/><Relationship Id="rId4" Type="http://schemas.openxmlformats.org/officeDocument/2006/relationships/hyperlink" Target="https://peopleandstandards.gov.mt/media/PDFs/Resourcing/Manuals/IndustrialRelations_SelectionAppointmentProcess/Manual%20Industrial%20Relations%20amendments%20of%2024Feb2026.pdf"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mailto:conflictofinterest.mhse@gov.mt"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hyperlink" Target="https://publicservice.gov.mt/en/people/Pages/PeopleResourcingandCompliance/FormsandTemplates.aspx" TargetMode="Externa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6167A9-397C-312F-D3A2-F627087AA7E7}"/>
              </a:ext>
            </a:extLst>
          </p:cNvPr>
          <p:cNvSpPr>
            <a:spLocks noGrp="1"/>
          </p:cNvSpPr>
          <p:nvPr>
            <p:ph type="ctrTitle"/>
          </p:nvPr>
        </p:nvSpPr>
        <p:spPr>
          <a:xfrm>
            <a:off x="2214880" y="1122363"/>
            <a:ext cx="8453120" cy="2956477"/>
          </a:xfrm>
        </p:spPr>
        <p:txBody>
          <a:bodyPr>
            <a:normAutofit/>
          </a:bodyPr>
          <a:lstStyle/>
          <a:p>
            <a:pPr algn="l"/>
            <a:r>
              <a:rPr lang="en-US" sz="4800" b="1" dirty="0"/>
              <a:t>The Selection Process under Delegated Authority in the Malta Public Service</a:t>
            </a:r>
            <a:br>
              <a:rPr lang="en-US" sz="4800" b="1" dirty="0"/>
            </a:br>
            <a:r>
              <a:rPr lang="en-US" sz="3200" b="1" dirty="0"/>
              <a:t>Training for Selection Boards</a:t>
            </a:r>
            <a:endParaRPr lang="en-GB" sz="3200" b="1" dirty="0"/>
          </a:p>
        </p:txBody>
      </p:sp>
      <p:sp>
        <p:nvSpPr>
          <p:cNvPr id="3" name="Subtitle 2">
            <a:extLst>
              <a:ext uri="{FF2B5EF4-FFF2-40B4-BE49-F238E27FC236}">
                <a16:creationId xmlns:a16="http://schemas.microsoft.com/office/drawing/2014/main" id="{C1269DEF-7DC4-90B3-42E2-8F518B28A926}"/>
              </a:ext>
            </a:extLst>
          </p:cNvPr>
          <p:cNvSpPr>
            <a:spLocks noGrp="1"/>
          </p:cNvSpPr>
          <p:nvPr>
            <p:ph type="subTitle" idx="1"/>
          </p:nvPr>
        </p:nvSpPr>
        <p:spPr>
          <a:xfrm>
            <a:off x="2214880" y="4700588"/>
            <a:ext cx="8453120" cy="1655762"/>
          </a:xfrm>
        </p:spPr>
        <p:txBody>
          <a:bodyPr>
            <a:normAutofit/>
          </a:bodyPr>
          <a:lstStyle/>
          <a:p>
            <a:pPr algn="r"/>
            <a:r>
              <a:rPr lang="en-US" sz="1800" dirty="0"/>
              <a:t>People Resourcing &amp; Compliance Directorate</a:t>
            </a:r>
          </a:p>
          <a:p>
            <a:pPr algn="r"/>
            <a:r>
              <a:rPr lang="en-US" sz="1800" dirty="0"/>
              <a:t>People &amp; Standards Division</a:t>
            </a:r>
          </a:p>
          <a:p>
            <a:pPr algn="r"/>
            <a:r>
              <a:rPr lang="en-US" sz="1800" dirty="0"/>
              <a:t>Office of the Prime Minister</a:t>
            </a:r>
          </a:p>
          <a:p>
            <a:pPr algn="r"/>
            <a:r>
              <a:rPr lang="en-US" sz="1800" dirty="0"/>
              <a:t>October 2026</a:t>
            </a:r>
            <a:endParaRPr lang="en-GB" sz="1800" dirty="0"/>
          </a:p>
        </p:txBody>
      </p:sp>
    </p:spTree>
    <p:extLst>
      <p:ext uri="{BB962C8B-B14F-4D97-AF65-F5344CB8AC3E}">
        <p14:creationId xmlns:p14="http://schemas.microsoft.com/office/powerpoint/2010/main" val="42037340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38BE7-2B5E-EED7-8412-8F4A5DE87720}"/>
              </a:ext>
            </a:extLst>
          </p:cNvPr>
          <p:cNvSpPr>
            <a:spLocks noGrp="1"/>
          </p:cNvSpPr>
          <p:nvPr>
            <p:ph type="title"/>
          </p:nvPr>
        </p:nvSpPr>
        <p:spPr>
          <a:xfrm>
            <a:off x="2275840" y="365125"/>
            <a:ext cx="9077960" cy="1325563"/>
          </a:xfrm>
        </p:spPr>
        <p:txBody>
          <a:bodyPr/>
          <a:lstStyle/>
          <a:p>
            <a:r>
              <a:rPr lang="en-US" b="1" dirty="0"/>
              <a:t>Legal background</a:t>
            </a:r>
            <a:endParaRPr lang="en-GB" b="1" dirty="0"/>
          </a:p>
        </p:txBody>
      </p:sp>
      <p:sp>
        <p:nvSpPr>
          <p:cNvPr id="3" name="Content Placeholder 2">
            <a:extLst>
              <a:ext uri="{FF2B5EF4-FFF2-40B4-BE49-F238E27FC236}">
                <a16:creationId xmlns:a16="http://schemas.microsoft.com/office/drawing/2014/main" id="{07BA88E9-44A5-4FF8-2B50-43E2A5F278D6}"/>
              </a:ext>
            </a:extLst>
          </p:cNvPr>
          <p:cNvSpPr>
            <a:spLocks noGrp="1"/>
          </p:cNvSpPr>
          <p:nvPr>
            <p:ph idx="1"/>
          </p:nvPr>
        </p:nvSpPr>
        <p:spPr>
          <a:xfrm>
            <a:off x="2275840" y="1825625"/>
            <a:ext cx="9077960" cy="4351338"/>
          </a:xfrm>
        </p:spPr>
        <p:txBody>
          <a:bodyPr>
            <a:normAutofit/>
          </a:bodyPr>
          <a:lstStyle/>
          <a:p>
            <a:pPr algn="just">
              <a:spcBef>
                <a:spcPts val="1800"/>
              </a:spcBef>
            </a:pPr>
            <a:r>
              <a:rPr lang="en-US" sz="2000" dirty="0">
                <a:effectLst/>
                <a:latin typeface="Calibri Light" panose="020F0302020204030204" pitchFamily="34" charset="0"/>
                <a:ea typeface="Times New Roman" panose="02020603050405020304" pitchFamily="18" charset="0"/>
                <a:cs typeface="Times New Roman" panose="02020603050405020304" pitchFamily="18" charset="0"/>
              </a:rPr>
              <a:t>The Public Service Commission Appointments Regulations - </a:t>
            </a:r>
            <a:r>
              <a:rPr lang="en-US" sz="2000" u="sng" dirty="0">
                <a:solidFill>
                  <a:srgbClr val="0563C1"/>
                </a:solidFill>
                <a:effectLst/>
                <a:latin typeface="Calibri Light" panose="020F0302020204030204" pitchFamily="34" charset="0"/>
                <a:ea typeface="Times New Roman" panose="02020603050405020304" pitchFamily="18" charset="0"/>
                <a:cs typeface="Times New Roman" panose="02020603050405020304" pitchFamily="18" charset="0"/>
                <a:hlinkClick r:id="rId2"/>
              </a:rPr>
              <a:t>https://legislation.mt/eli/sl/const.5/eng</a:t>
            </a:r>
            <a:endParaRPr lang="en-US" sz="2000" u="sng" dirty="0">
              <a:solidFill>
                <a:srgbClr val="0563C1"/>
              </a:solidFill>
              <a:effectLst/>
              <a:latin typeface="Calibri Light" panose="020F0302020204030204" pitchFamily="34" charset="0"/>
              <a:ea typeface="Times New Roman" panose="02020603050405020304" pitchFamily="18" charset="0"/>
              <a:cs typeface="Times New Roman" panose="02020603050405020304" pitchFamily="18" charset="0"/>
            </a:endParaRPr>
          </a:p>
          <a:p>
            <a:pPr algn="just">
              <a:spcBef>
                <a:spcPts val="1800"/>
              </a:spcBef>
            </a:pPr>
            <a:r>
              <a:rPr lang="en-GB" sz="2000" dirty="0">
                <a:effectLst/>
                <a:latin typeface="Calibri Light" panose="020F0302020204030204" pitchFamily="34" charset="0"/>
                <a:ea typeface="Times New Roman" panose="02020603050405020304" pitchFamily="18" charset="0"/>
                <a:cs typeface="Times New Roman" panose="02020603050405020304" pitchFamily="18" charset="0"/>
              </a:rPr>
              <a:t>Directive 9 – 9.2 regarding “Delegation of Authority to Conduct Industrial Relations and to Conduct Selection Processes and Make Appointments in the Malta Public Service” issued by the Principal Permanent Secretary in terms of article 15 of the Public Administration Act – </a:t>
            </a:r>
            <a:r>
              <a:rPr lang="en-GB" sz="2000" dirty="0">
                <a:latin typeface="Calibri Light" panose="020F0302020204030204" pitchFamily="34" charset="0"/>
                <a:ea typeface="Times New Roman" panose="02020603050405020304" pitchFamily="18" charset="0"/>
                <a:cs typeface="Times New Roman" panose="02020603050405020304" pitchFamily="18" charset="0"/>
                <a:hlinkClick r:id="rId3"/>
              </a:rPr>
              <a:t>https://peopleandstandards.gov.mt/en/pages/docs_directives</a:t>
            </a:r>
            <a:r>
              <a:rPr lang="en-GB" sz="2000" dirty="0">
                <a:latin typeface="Calibri Light" panose="020F0302020204030204" pitchFamily="34" charset="0"/>
                <a:ea typeface="Times New Roman" panose="02020603050405020304" pitchFamily="18" charset="0"/>
                <a:cs typeface="Times New Roman" panose="02020603050405020304" pitchFamily="18" charset="0"/>
              </a:rPr>
              <a:t>   </a:t>
            </a:r>
            <a:endParaRPr lang="en-US" sz="2000" u="sng" dirty="0">
              <a:solidFill>
                <a:srgbClr val="0563C1"/>
              </a:solidFill>
              <a:effectLst/>
              <a:latin typeface="Calibri Light" panose="020F0302020204030204" pitchFamily="34" charset="0"/>
              <a:ea typeface="Times New Roman" panose="02020603050405020304" pitchFamily="18" charset="0"/>
              <a:cs typeface="Times New Roman" panose="02020603050405020304" pitchFamily="18" charset="0"/>
            </a:endParaRPr>
          </a:p>
          <a:p>
            <a:pPr algn="just">
              <a:spcBef>
                <a:spcPts val="1800"/>
              </a:spcBef>
            </a:pPr>
            <a:r>
              <a:rPr lang="en-GB" sz="2000" dirty="0">
                <a:solidFill>
                  <a:srgbClr val="000000"/>
                </a:solidFill>
                <a:effectLst/>
                <a:latin typeface="Calibri Light" panose="020F0302020204030204" pitchFamily="34" charset="0"/>
                <a:ea typeface="Times New Roman" panose="02020603050405020304" pitchFamily="18" charset="0"/>
                <a:cs typeface="Times New Roman" panose="02020603050405020304" pitchFamily="18" charset="0"/>
              </a:rPr>
              <a:t>The Manual on Industrial Relations and the Selection and Appointment Process under Delegated Authority in the Malta Public Service ancillary to Directive 9 - </a:t>
            </a:r>
            <a:r>
              <a:rPr lang="en-GB" sz="2000" u="sng" dirty="0">
                <a:solidFill>
                  <a:srgbClr val="0563C1"/>
                </a:solidFill>
                <a:latin typeface="Calibri Light" panose="020F0302020204030204" pitchFamily="34" charset="0"/>
                <a:ea typeface="Times New Roman" panose="02020603050405020304" pitchFamily="18" charset="0"/>
                <a:cs typeface="Times New Roman" panose="02020603050405020304" pitchFamily="18" charset="0"/>
                <a:hlinkClick r:id="rId4"/>
              </a:rPr>
              <a:t>https://peopleandstandards.gov.mt/media/PDFs/Resourcing/Manuals/IndustrialRelations_SelectionAppointmentProcess/Manual%20Industrial%20Relations%20amendments%20of%2024Feb2026.pdf</a:t>
            </a:r>
            <a:r>
              <a:rPr lang="en-GB" sz="2000" u="sng" dirty="0">
                <a:solidFill>
                  <a:srgbClr val="0563C1"/>
                </a:solidFill>
                <a:latin typeface="Calibri Light" panose="020F0302020204030204" pitchFamily="34" charset="0"/>
                <a:ea typeface="Times New Roman" panose="02020603050405020304" pitchFamily="18" charset="0"/>
                <a:cs typeface="Times New Roman" panose="02020603050405020304" pitchFamily="18" charset="0"/>
              </a:rPr>
              <a:t> </a:t>
            </a:r>
            <a:endParaRPr lang="en-GB" sz="2000" dirty="0"/>
          </a:p>
        </p:txBody>
      </p:sp>
      <p:sp>
        <p:nvSpPr>
          <p:cNvPr id="4" name="Footer Placeholder 3">
            <a:extLst>
              <a:ext uri="{FF2B5EF4-FFF2-40B4-BE49-F238E27FC236}">
                <a16:creationId xmlns:a16="http://schemas.microsoft.com/office/drawing/2014/main" id="{B09F63D7-56A6-4712-48B1-342E8B3D4B8C}"/>
              </a:ext>
            </a:extLst>
          </p:cNvPr>
          <p:cNvSpPr>
            <a:spLocks noGrp="1"/>
          </p:cNvSpPr>
          <p:nvPr>
            <p:ph type="ftr" sz="quarter" idx="11"/>
          </p:nvPr>
        </p:nvSpPr>
        <p:spPr/>
        <p:txBody>
          <a:bodyPr/>
          <a:lstStyle/>
          <a:p>
            <a:r>
              <a:rPr lang="en-GB"/>
              <a:t>The Selection Process under Delegated Authority in the Malta Public Service</a:t>
            </a:r>
          </a:p>
        </p:txBody>
      </p:sp>
      <p:sp>
        <p:nvSpPr>
          <p:cNvPr id="5" name="Slide Number Placeholder 4">
            <a:extLst>
              <a:ext uri="{FF2B5EF4-FFF2-40B4-BE49-F238E27FC236}">
                <a16:creationId xmlns:a16="http://schemas.microsoft.com/office/drawing/2014/main" id="{368D2589-AF88-BB84-251D-6094E0BDABD2}"/>
              </a:ext>
            </a:extLst>
          </p:cNvPr>
          <p:cNvSpPr>
            <a:spLocks noGrp="1"/>
          </p:cNvSpPr>
          <p:nvPr>
            <p:ph type="sldNum" sz="quarter" idx="12"/>
          </p:nvPr>
        </p:nvSpPr>
        <p:spPr/>
        <p:txBody>
          <a:bodyPr/>
          <a:lstStyle/>
          <a:p>
            <a:fld id="{5DF7E9A8-6037-4FD4-9810-C6DA5787F4B7}" type="slidenum">
              <a:rPr lang="en-GB" smtClean="0"/>
              <a:t>2</a:t>
            </a:fld>
            <a:endParaRPr lang="en-GB"/>
          </a:p>
        </p:txBody>
      </p:sp>
    </p:spTree>
    <p:extLst>
      <p:ext uri="{BB962C8B-B14F-4D97-AF65-F5344CB8AC3E}">
        <p14:creationId xmlns:p14="http://schemas.microsoft.com/office/powerpoint/2010/main" val="13360980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D213E-DCDC-84A0-096C-2409F6542A9C}"/>
              </a:ext>
            </a:extLst>
          </p:cNvPr>
          <p:cNvSpPr>
            <a:spLocks noGrp="1"/>
          </p:cNvSpPr>
          <p:nvPr>
            <p:ph type="title"/>
          </p:nvPr>
        </p:nvSpPr>
        <p:spPr>
          <a:xfrm>
            <a:off x="2011680" y="954405"/>
            <a:ext cx="9352280" cy="1325563"/>
          </a:xfrm>
        </p:spPr>
        <p:txBody>
          <a:bodyPr/>
          <a:lstStyle/>
          <a:p>
            <a:r>
              <a:rPr lang="en-US" b="1" dirty="0"/>
              <a:t>Deadlines</a:t>
            </a:r>
            <a:endParaRPr lang="en-GB" b="1" dirty="0"/>
          </a:p>
        </p:txBody>
      </p:sp>
      <p:sp>
        <p:nvSpPr>
          <p:cNvPr id="3" name="Content Placeholder 2">
            <a:extLst>
              <a:ext uri="{FF2B5EF4-FFF2-40B4-BE49-F238E27FC236}">
                <a16:creationId xmlns:a16="http://schemas.microsoft.com/office/drawing/2014/main" id="{A39D9B12-2E2A-9D3E-900C-6C656B664C72}"/>
              </a:ext>
            </a:extLst>
          </p:cNvPr>
          <p:cNvSpPr>
            <a:spLocks noGrp="1"/>
          </p:cNvSpPr>
          <p:nvPr>
            <p:ph idx="1"/>
          </p:nvPr>
        </p:nvSpPr>
        <p:spPr>
          <a:xfrm>
            <a:off x="2011680" y="2414905"/>
            <a:ext cx="9352280" cy="3508375"/>
          </a:xfrm>
        </p:spPr>
        <p:txBody>
          <a:bodyPr/>
          <a:lstStyle/>
          <a:p>
            <a:pPr algn="just">
              <a:spcBef>
                <a:spcPts val="1800"/>
              </a:spcBef>
            </a:pPr>
            <a:r>
              <a:rPr lang="en-GB" dirty="0">
                <a:latin typeface="+mj-lt"/>
              </a:rPr>
              <a:t>If unable to form part of the Board, to inform the Permanent Secretary upfront within </a:t>
            </a:r>
            <a:r>
              <a:rPr lang="en-GB" b="1" dirty="0">
                <a:latin typeface="+mj-lt"/>
              </a:rPr>
              <a:t>2 working days</a:t>
            </a:r>
            <a:r>
              <a:rPr lang="en-GB" dirty="0">
                <a:latin typeface="+mj-lt"/>
              </a:rPr>
              <a:t> of appointment on the Selection Board</a:t>
            </a:r>
          </a:p>
          <a:p>
            <a:pPr algn="just">
              <a:spcBef>
                <a:spcPts val="1800"/>
              </a:spcBef>
            </a:pPr>
            <a:r>
              <a:rPr lang="en-GB" dirty="0">
                <a:latin typeface="+mj-lt"/>
              </a:rPr>
              <a:t>The Board is to meet immediately once the call closes and not later than </a:t>
            </a:r>
            <a:r>
              <a:rPr lang="en-GB" b="1" dirty="0">
                <a:latin typeface="+mj-lt"/>
              </a:rPr>
              <a:t>5 working days </a:t>
            </a:r>
            <a:r>
              <a:rPr lang="en-GB" dirty="0">
                <a:latin typeface="+mj-lt"/>
              </a:rPr>
              <a:t>from the closing date</a:t>
            </a:r>
          </a:p>
          <a:p>
            <a:pPr algn="just">
              <a:spcBef>
                <a:spcPts val="1800"/>
              </a:spcBef>
            </a:pPr>
            <a:r>
              <a:rPr lang="en-GB" dirty="0">
                <a:latin typeface="+mj-lt"/>
              </a:rPr>
              <a:t>The report must be submitted within </a:t>
            </a:r>
            <a:r>
              <a:rPr lang="en-GB" b="1" dirty="0">
                <a:latin typeface="+mj-lt"/>
              </a:rPr>
              <a:t>two months </a:t>
            </a:r>
            <a:r>
              <a:rPr lang="en-GB" dirty="0">
                <a:latin typeface="+mj-lt"/>
              </a:rPr>
              <a:t>from the date of the Board’s first meeting (preliminary meeting)</a:t>
            </a:r>
          </a:p>
        </p:txBody>
      </p:sp>
      <p:sp>
        <p:nvSpPr>
          <p:cNvPr id="4" name="Footer Placeholder 3">
            <a:extLst>
              <a:ext uri="{FF2B5EF4-FFF2-40B4-BE49-F238E27FC236}">
                <a16:creationId xmlns:a16="http://schemas.microsoft.com/office/drawing/2014/main" id="{6CD956D4-82C6-6878-C15C-0754F690E1FB}"/>
              </a:ext>
            </a:extLst>
          </p:cNvPr>
          <p:cNvSpPr>
            <a:spLocks noGrp="1"/>
          </p:cNvSpPr>
          <p:nvPr>
            <p:ph type="ftr" sz="quarter" idx="11"/>
          </p:nvPr>
        </p:nvSpPr>
        <p:spPr/>
        <p:txBody>
          <a:bodyPr/>
          <a:lstStyle/>
          <a:p>
            <a:r>
              <a:rPr lang="en-GB"/>
              <a:t>The Selection Process under Delegated Authority in the Malta Public Service</a:t>
            </a:r>
          </a:p>
        </p:txBody>
      </p:sp>
      <p:sp>
        <p:nvSpPr>
          <p:cNvPr id="5" name="Slide Number Placeholder 4">
            <a:extLst>
              <a:ext uri="{FF2B5EF4-FFF2-40B4-BE49-F238E27FC236}">
                <a16:creationId xmlns:a16="http://schemas.microsoft.com/office/drawing/2014/main" id="{10964B9E-D7C4-C71C-84C3-6EC85CF0AC36}"/>
              </a:ext>
            </a:extLst>
          </p:cNvPr>
          <p:cNvSpPr>
            <a:spLocks noGrp="1"/>
          </p:cNvSpPr>
          <p:nvPr>
            <p:ph type="sldNum" sz="quarter" idx="12"/>
          </p:nvPr>
        </p:nvSpPr>
        <p:spPr/>
        <p:txBody>
          <a:bodyPr/>
          <a:lstStyle/>
          <a:p>
            <a:fld id="{5DF7E9A8-6037-4FD4-9810-C6DA5787F4B7}" type="slidenum">
              <a:rPr lang="en-GB" smtClean="0"/>
              <a:t>3</a:t>
            </a:fld>
            <a:endParaRPr lang="en-GB"/>
          </a:p>
        </p:txBody>
      </p:sp>
    </p:spTree>
    <p:extLst>
      <p:ext uri="{BB962C8B-B14F-4D97-AF65-F5344CB8AC3E}">
        <p14:creationId xmlns:p14="http://schemas.microsoft.com/office/powerpoint/2010/main" val="8365186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668A6F-D064-D972-2D6B-9FBFAA39C111}"/>
              </a:ext>
            </a:extLst>
          </p:cNvPr>
          <p:cNvSpPr>
            <a:spLocks noGrp="1"/>
          </p:cNvSpPr>
          <p:nvPr>
            <p:ph type="title"/>
          </p:nvPr>
        </p:nvSpPr>
        <p:spPr>
          <a:xfrm>
            <a:off x="2021305" y="730250"/>
            <a:ext cx="9332495" cy="1325563"/>
          </a:xfrm>
        </p:spPr>
        <p:txBody>
          <a:bodyPr/>
          <a:lstStyle/>
          <a:p>
            <a:r>
              <a:rPr lang="en-GB" b="1" dirty="0"/>
              <a:t>Board Secretary</a:t>
            </a:r>
          </a:p>
        </p:txBody>
      </p:sp>
      <p:sp>
        <p:nvSpPr>
          <p:cNvPr id="3" name="Content Placeholder 2">
            <a:extLst>
              <a:ext uri="{FF2B5EF4-FFF2-40B4-BE49-F238E27FC236}">
                <a16:creationId xmlns:a16="http://schemas.microsoft.com/office/drawing/2014/main" id="{C5276203-50E3-DCD9-C57D-B9CB20ECC481}"/>
              </a:ext>
            </a:extLst>
          </p:cNvPr>
          <p:cNvSpPr>
            <a:spLocks noGrp="1"/>
          </p:cNvSpPr>
          <p:nvPr>
            <p:ph idx="1"/>
          </p:nvPr>
        </p:nvSpPr>
        <p:spPr>
          <a:xfrm>
            <a:off x="2021304" y="2237874"/>
            <a:ext cx="8289759" cy="3031958"/>
          </a:xfrm>
        </p:spPr>
        <p:txBody>
          <a:bodyPr>
            <a:normAutofit/>
          </a:bodyPr>
          <a:lstStyle/>
          <a:p>
            <a:pPr algn="just"/>
            <a:r>
              <a:rPr lang="en-GB" sz="2000" dirty="0">
                <a:latin typeface="+mj-lt"/>
              </a:rPr>
              <a:t>The Chairperson of the Selection Board may assign a public officer to act as board secretary in order to assist in the administrative duties related to the selection process</a:t>
            </a:r>
          </a:p>
          <a:p>
            <a:pPr algn="just"/>
            <a:r>
              <a:rPr lang="en-GB" sz="2000" dirty="0">
                <a:latin typeface="+mj-lt"/>
              </a:rPr>
              <a:t>Under no circumstances should the board secretary be present during the interviews</a:t>
            </a:r>
          </a:p>
          <a:p>
            <a:pPr algn="just"/>
            <a:r>
              <a:rPr lang="en-GB" sz="2000" dirty="0">
                <a:latin typeface="+mj-lt"/>
              </a:rPr>
              <a:t>The board secretary is required to sign PSC Declaration Form 9 regarding Confidentiality</a:t>
            </a:r>
          </a:p>
        </p:txBody>
      </p:sp>
      <p:sp>
        <p:nvSpPr>
          <p:cNvPr id="4" name="Footer Placeholder 3">
            <a:extLst>
              <a:ext uri="{FF2B5EF4-FFF2-40B4-BE49-F238E27FC236}">
                <a16:creationId xmlns:a16="http://schemas.microsoft.com/office/drawing/2014/main" id="{798BC194-6EE6-B4F4-B7BF-CCC1E6635C80}"/>
              </a:ext>
            </a:extLst>
          </p:cNvPr>
          <p:cNvSpPr>
            <a:spLocks noGrp="1"/>
          </p:cNvSpPr>
          <p:nvPr>
            <p:ph type="ftr" sz="quarter" idx="11"/>
          </p:nvPr>
        </p:nvSpPr>
        <p:spPr/>
        <p:txBody>
          <a:bodyPr/>
          <a:lstStyle/>
          <a:p>
            <a:r>
              <a:rPr lang="en-GB"/>
              <a:t>The Selection Process under Delegated Authority in the Malta Public Service</a:t>
            </a:r>
          </a:p>
        </p:txBody>
      </p:sp>
      <p:sp>
        <p:nvSpPr>
          <p:cNvPr id="5" name="Slide Number Placeholder 4">
            <a:extLst>
              <a:ext uri="{FF2B5EF4-FFF2-40B4-BE49-F238E27FC236}">
                <a16:creationId xmlns:a16="http://schemas.microsoft.com/office/drawing/2014/main" id="{1872F5E3-478F-9400-E226-3DDEABDB8B7B}"/>
              </a:ext>
            </a:extLst>
          </p:cNvPr>
          <p:cNvSpPr>
            <a:spLocks noGrp="1"/>
          </p:cNvSpPr>
          <p:nvPr>
            <p:ph type="sldNum" sz="quarter" idx="12"/>
          </p:nvPr>
        </p:nvSpPr>
        <p:spPr/>
        <p:txBody>
          <a:bodyPr/>
          <a:lstStyle/>
          <a:p>
            <a:fld id="{5DF7E9A8-6037-4FD4-9810-C6DA5787F4B7}" type="slidenum">
              <a:rPr lang="en-GB" smtClean="0"/>
              <a:t>4</a:t>
            </a:fld>
            <a:endParaRPr lang="en-GB"/>
          </a:p>
        </p:txBody>
      </p:sp>
    </p:spTree>
    <p:extLst>
      <p:ext uri="{BB962C8B-B14F-4D97-AF65-F5344CB8AC3E}">
        <p14:creationId xmlns:p14="http://schemas.microsoft.com/office/powerpoint/2010/main" val="24210006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AE3D1F-3AFF-B44D-C03D-9AFFE55A8005}"/>
              </a:ext>
            </a:extLst>
          </p:cNvPr>
          <p:cNvSpPr>
            <a:spLocks noGrp="1"/>
          </p:cNvSpPr>
          <p:nvPr>
            <p:ph type="title"/>
          </p:nvPr>
        </p:nvSpPr>
        <p:spPr>
          <a:xfrm>
            <a:off x="1879600" y="365125"/>
            <a:ext cx="9474200" cy="1325563"/>
          </a:xfrm>
        </p:spPr>
        <p:txBody>
          <a:bodyPr/>
          <a:lstStyle/>
          <a:p>
            <a:r>
              <a:rPr lang="en-US" b="1" dirty="0"/>
              <a:t>Preliminary meeting</a:t>
            </a:r>
            <a:endParaRPr lang="en-GB" b="1" dirty="0"/>
          </a:p>
        </p:txBody>
      </p:sp>
      <p:sp>
        <p:nvSpPr>
          <p:cNvPr id="3" name="Content Placeholder 2">
            <a:extLst>
              <a:ext uri="{FF2B5EF4-FFF2-40B4-BE49-F238E27FC236}">
                <a16:creationId xmlns:a16="http://schemas.microsoft.com/office/drawing/2014/main" id="{4645414E-4C59-B7AE-5A8D-C2B21367B625}"/>
              </a:ext>
            </a:extLst>
          </p:cNvPr>
          <p:cNvSpPr>
            <a:spLocks noGrp="1"/>
          </p:cNvSpPr>
          <p:nvPr>
            <p:ph idx="1"/>
          </p:nvPr>
        </p:nvSpPr>
        <p:spPr>
          <a:xfrm>
            <a:off x="1879600" y="1825625"/>
            <a:ext cx="9474200" cy="4351338"/>
          </a:xfrm>
        </p:spPr>
        <p:txBody>
          <a:bodyPr>
            <a:normAutofit/>
          </a:bodyPr>
          <a:lstStyle/>
          <a:p>
            <a:pPr algn="just">
              <a:spcBef>
                <a:spcPts val="1800"/>
              </a:spcBef>
            </a:pPr>
            <a:r>
              <a:rPr lang="en-GB" sz="2400" dirty="0">
                <a:effectLst/>
                <a:latin typeface="Gotham Light"/>
                <a:ea typeface="Calibri" panose="020F0502020204030204" pitchFamily="34" charset="0"/>
                <a:cs typeface="Times New Roman" panose="02020603050405020304" pitchFamily="18" charset="0"/>
              </a:rPr>
              <a:t>Check the applications to ensure that they are complete, i.e. include all the required documents</a:t>
            </a:r>
          </a:p>
          <a:p>
            <a:pPr algn="just">
              <a:spcBef>
                <a:spcPts val="1800"/>
              </a:spcBef>
            </a:pPr>
            <a:r>
              <a:rPr lang="en-GB" sz="2400" dirty="0">
                <a:effectLst/>
                <a:latin typeface="Gotham Light"/>
                <a:ea typeface="Calibri" panose="020F0502020204030204" pitchFamily="34" charset="0"/>
                <a:cs typeface="Times New Roman" panose="02020603050405020304" pitchFamily="18" charset="0"/>
              </a:rPr>
              <a:t>Candidates through the Recruitment Portal have up to two (2) working days from the closing date and time of the call for applications to submit any incomplete/missing/additional documents</a:t>
            </a:r>
          </a:p>
          <a:p>
            <a:pPr algn="just">
              <a:spcBef>
                <a:spcPts val="1800"/>
              </a:spcBef>
            </a:pPr>
            <a:r>
              <a:rPr lang="en-GB" sz="2400" dirty="0">
                <a:latin typeface="Gotham Light"/>
                <a:ea typeface="Calibri" panose="020F0502020204030204" pitchFamily="34" charset="0"/>
                <a:cs typeface="Times New Roman" panose="02020603050405020304" pitchFamily="18" charset="0"/>
              </a:rPr>
              <a:t>In the case of a</a:t>
            </a:r>
            <a:r>
              <a:rPr lang="en-GB" sz="2400" dirty="0">
                <a:effectLst/>
                <a:latin typeface="Gotham Light"/>
                <a:ea typeface="Calibri" panose="020F0502020204030204" pitchFamily="34" charset="0"/>
                <a:cs typeface="Times New Roman" panose="02020603050405020304" pitchFamily="18" charset="0"/>
              </a:rPr>
              <a:t>pplications submitted through e-mail, post or manual delivery, the Selection Board is to inform candidates who have any incorrect/incomplete/missing documents (excluding cases where applicants are awaiting MQRIC equivalence where a maximum of four (4) months is allowed for processing) that they have two (2) working days from the date of notification, to submit such documents</a:t>
            </a:r>
            <a:endParaRPr lang="en-GB" sz="2400" dirty="0">
              <a:latin typeface="+mj-lt"/>
            </a:endParaRPr>
          </a:p>
        </p:txBody>
      </p:sp>
      <p:sp>
        <p:nvSpPr>
          <p:cNvPr id="4" name="Footer Placeholder 3">
            <a:extLst>
              <a:ext uri="{FF2B5EF4-FFF2-40B4-BE49-F238E27FC236}">
                <a16:creationId xmlns:a16="http://schemas.microsoft.com/office/drawing/2014/main" id="{4A4E0014-CB33-5F43-3B6B-4835E4518EE4}"/>
              </a:ext>
            </a:extLst>
          </p:cNvPr>
          <p:cNvSpPr>
            <a:spLocks noGrp="1"/>
          </p:cNvSpPr>
          <p:nvPr>
            <p:ph type="ftr" sz="quarter" idx="11"/>
          </p:nvPr>
        </p:nvSpPr>
        <p:spPr/>
        <p:txBody>
          <a:bodyPr/>
          <a:lstStyle/>
          <a:p>
            <a:r>
              <a:rPr lang="en-GB"/>
              <a:t>The Selection Process under Delegated Authority in the Malta Public Service</a:t>
            </a:r>
          </a:p>
        </p:txBody>
      </p:sp>
      <p:sp>
        <p:nvSpPr>
          <p:cNvPr id="5" name="Slide Number Placeholder 4">
            <a:extLst>
              <a:ext uri="{FF2B5EF4-FFF2-40B4-BE49-F238E27FC236}">
                <a16:creationId xmlns:a16="http://schemas.microsoft.com/office/drawing/2014/main" id="{2ADA64C3-8D20-C7C0-93DC-AA11ABFF1113}"/>
              </a:ext>
            </a:extLst>
          </p:cNvPr>
          <p:cNvSpPr>
            <a:spLocks noGrp="1"/>
          </p:cNvSpPr>
          <p:nvPr>
            <p:ph type="sldNum" sz="quarter" idx="12"/>
          </p:nvPr>
        </p:nvSpPr>
        <p:spPr/>
        <p:txBody>
          <a:bodyPr/>
          <a:lstStyle/>
          <a:p>
            <a:fld id="{5DF7E9A8-6037-4FD4-9810-C6DA5787F4B7}" type="slidenum">
              <a:rPr lang="en-GB" smtClean="0"/>
              <a:t>5</a:t>
            </a:fld>
            <a:endParaRPr lang="en-GB"/>
          </a:p>
        </p:txBody>
      </p:sp>
    </p:spTree>
    <p:extLst>
      <p:ext uri="{BB962C8B-B14F-4D97-AF65-F5344CB8AC3E}">
        <p14:creationId xmlns:p14="http://schemas.microsoft.com/office/powerpoint/2010/main" val="31055483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E4A755B-B33E-008B-43A9-ACF4B6FAC8F7}"/>
              </a:ext>
            </a:extLst>
          </p:cNvPr>
          <p:cNvSpPr>
            <a:spLocks noGrp="1"/>
          </p:cNvSpPr>
          <p:nvPr>
            <p:ph idx="1"/>
          </p:nvPr>
        </p:nvSpPr>
        <p:spPr>
          <a:xfrm>
            <a:off x="1890444" y="1825625"/>
            <a:ext cx="9463355" cy="4351338"/>
          </a:xfrm>
        </p:spPr>
        <p:txBody>
          <a:bodyPr>
            <a:normAutofit fontScale="92500"/>
          </a:bodyPr>
          <a:lstStyle/>
          <a:p>
            <a:pPr algn="just">
              <a:spcBef>
                <a:spcPts val="1800"/>
              </a:spcBef>
            </a:pPr>
            <a:r>
              <a:rPr lang="en-GB" sz="2400" dirty="0">
                <a:latin typeface="+mj-lt"/>
              </a:rPr>
              <a:t>Sign PSC Declaration Forms No 6 (Conflict of Interest and Non-Discrimination) and No 8 (Political/Trade Union Activities) – if not in a position to sign, then PS is to be informed immediately</a:t>
            </a:r>
          </a:p>
          <a:p>
            <a:pPr algn="just">
              <a:spcBef>
                <a:spcPts val="1800"/>
              </a:spcBef>
            </a:pPr>
            <a:r>
              <a:rPr lang="en-GB" sz="2400" dirty="0">
                <a:latin typeface="+mj-lt"/>
              </a:rPr>
              <a:t>Vet the applications to determine who is eligible and who is not</a:t>
            </a:r>
          </a:p>
          <a:p>
            <a:pPr algn="just">
              <a:spcBef>
                <a:spcPts val="1800"/>
              </a:spcBef>
            </a:pPr>
            <a:r>
              <a:rPr lang="en-GB" sz="2400" dirty="0">
                <a:latin typeface="+mj-lt"/>
              </a:rPr>
              <a:t>Inform ineligible applicants of their ineligibility, giving the reason, and of their right to submit representations to the PSC within five (5) working days</a:t>
            </a:r>
          </a:p>
          <a:p>
            <a:pPr algn="just">
              <a:spcBef>
                <a:spcPts val="1800"/>
              </a:spcBef>
            </a:pPr>
            <a:r>
              <a:rPr lang="en-GB" sz="2400" dirty="0">
                <a:latin typeface="+mj-lt"/>
              </a:rPr>
              <a:t>Prescribe a set of sub-criteria for each approved criterion with corresponding allotment of marks, in the light of Slide 19, and submit for the information of the Permanent Secretary</a:t>
            </a:r>
          </a:p>
          <a:p>
            <a:pPr algn="just">
              <a:spcBef>
                <a:spcPts val="1800"/>
              </a:spcBef>
            </a:pPr>
            <a:r>
              <a:rPr lang="en-GB" sz="2400" dirty="0">
                <a:latin typeface="+mj-lt"/>
              </a:rPr>
              <a:t>Inform eligible applicants of their assessment date (a minimum period of 5 working days’ advance notification is to be given)</a:t>
            </a:r>
          </a:p>
          <a:p>
            <a:endParaRPr lang="en-GB" sz="2400" dirty="0"/>
          </a:p>
        </p:txBody>
      </p:sp>
      <p:sp>
        <p:nvSpPr>
          <p:cNvPr id="4" name="Footer Placeholder 3">
            <a:extLst>
              <a:ext uri="{FF2B5EF4-FFF2-40B4-BE49-F238E27FC236}">
                <a16:creationId xmlns:a16="http://schemas.microsoft.com/office/drawing/2014/main" id="{F16B62EA-3FFB-3B06-6242-0BA4779377B1}"/>
              </a:ext>
            </a:extLst>
          </p:cNvPr>
          <p:cNvSpPr>
            <a:spLocks noGrp="1"/>
          </p:cNvSpPr>
          <p:nvPr>
            <p:ph type="ftr" sz="quarter" idx="11"/>
          </p:nvPr>
        </p:nvSpPr>
        <p:spPr/>
        <p:txBody>
          <a:bodyPr/>
          <a:lstStyle/>
          <a:p>
            <a:r>
              <a:rPr lang="en-GB"/>
              <a:t>The Selection Process under Delegated Authority in the Malta Public Service</a:t>
            </a:r>
          </a:p>
        </p:txBody>
      </p:sp>
      <p:sp>
        <p:nvSpPr>
          <p:cNvPr id="2" name="Slide Number Placeholder 1">
            <a:extLst>
              <a:ext uri="{FF2B5EF4-FFF2-40B4-BE49-F238E27FC236}">
                <a16:creationId xmlns:a16="http://schemas.microsoft.com/office/drawing/2014/main" id="{AAC888EA-668D-E8AA-E9F2-4CE730B2B65D}"/>
              </a:ext>
            </a:extLst>
          </p:cNvPr>
          <p:cNvSpPr>
            <a:spLocks noGrp="1"/>
          </p:cNvSpPr>
          <p:nvPr>
            <p:ph type="sldNum" sz="quarter" idx="12"/>
          </p:nvPr>
        </p:nvSpPr>
        <p:spPr/>
        <p:txBody>
          <a:bodyPr/>
          <a:lstStyle/>
          <a:p>
            <a:fld id="{5DF7E9A8-6037-4FD4-9810-C6DA5787F4B7}" type="slidenum">
              <a:rPr lang="en-GB" smtClean="0"/>
              <a:t>6</a:t>
            </a:fld>
            <a:endParaRPr lang="en-GB"/>
          </a:p>
        </p:txBody>
      </p:sp>
    </p:spTree>
    <p:extLst>
      <p:ext uri="{BB962C8B-B14F-4D97-AF65-F5344CB8AC3E}">
        <p14:creationId xmlns:p14="http://schemas.microsoft.com/office/powerpoint/2010/main" val="20699272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D9D291-FC86-551C-EDAA-9B0EF686E706}"/>
              </a:ext>
            </a:extLst>
          </p:cNvPr>
          <p:cNvSpPr>
            <a:spLocks noGrp="1"/>
          </p:cNvSpPr>
          <p:nvPr>
            <p:ph type="title"/>
          </p:nvPr>
        </p:nvSpPr>
        <p:spPr>
          <a:xfrm>
            <a:off x="2065106" y="365125"/>
            <a:ext cx="9288694" cy="1325563"/>
          </a:xfrm>
        </p:spPr>
        <p:txBody>
          <a:bodyPr/>
          <a:lstStyle/>
          <a:p>
            <a:r>
              <a:rPr lang="en-US" b="1" dirty="0"/>
              <a:t>Letters of Reference</a:t>
            </a:r>
            <a:endParaRPr lang="en-GB" b="1" dirty="0"/>
          </a:p>
        </p:txBody>
      </p:sp>
      <p:sp>
        <p:nvSpPr>
          <p:cNvPr id="3" name="Content Placeholder 2">
            <a:extLst>
              <a:ext uri="{FF2B5EF4-FFF2-40B4-BE49-F238E27FC236}">
                <a16:creationId xmlns:a16="http://schemas.microsoft.com/office/drawing/2014/main" id="{EEBD496F-E5F5-C809-9003-2F8679E45658}"/>
              </a:ext>
            </a:extLst>
          </p:cNvPr>
          <p:cNvSpPr>
            <a:spLocks noGrp="1"/>
          </p:cNvSpPr>
          <p:nvPr>
            <p:ph idx="1"/>
          </p:nvPr>
        </p:nvSpPr>
        <p:spPr>
          <a:xfrm>
            <a:off x="2065106" y="1825625"/>
            <a:ext cx="9288694" cy="4351338"/>
          </a:xfrm>
        </p:spPr>
        <p:txBody>
          <a:bodyPr>
            <a:normAutofit/>
          </a:bodyPr>
          <a:lstStyle/>
          <a:p>
            <a:pPr algn="just"/>
            <a:r>
              <a:rPr lang="en-GB" sz="2000" dirty="0">
                <a:latin typeface="+mj-lt"/>
              </a:rPr>
              <a:t>Potential conflict of interest should be avoided</a:t>
            </a:r>
          </a:p>
          <a:p>
            <a:pPr algn="just"/>
            <a:r>
              <a:rPr lang="en-GB" sz="2000" dirty="0">
                <a:latin typeface="+mj-lt"/>
              </a:rPr>
              <a:t>Public officers appointed on selection boards should not make letters of reference in favour of applicants for the call for applications under consideration</a:t>
            </a:r>
          </a:p>
          <a:p>
            <a:pPr algn="just"/>
            <a:r>
              <a:rPr lang="en-GB" sz="2000" dirty="0">
                <a:latin typeface="+mj-lt"/>
              </a:rPr>
              <a:t>The Selection Board is to consider only those letters of reference which are drawn up specifically for the call for applications in question</a:t>
            </a:r>
          </a:p>
          <a:p>
            <a:pPr algn="just"/>
            <a:r>
              <a:rPr lang="en-GB" sz="2000" dirty="0">
                <a:latin typeface="+mj-lt"/>
              </a:rPr>
              <a:t>A maximum of 3 letters of reference may be submitted by candidates with their application</a:t>
            </a:r>
          </a:p>
          <a:p>
            <a:pPr algn="just"/>
            <a:r>
              <a:rPr lang="en-GB" sz="2000" dirty="0">
                <a:latin typeface="+mj-lt"/>
              </a:rPr>
              <a:t>1 letter of reference should be drawn up by the applicant’s current supervisor (unless s/he is sitting on the Selection Board) if s/he has been supervising the officer for at least one year or, if this is not possible, the most recent supervisor with whom the candidate has served for a minimum of one year</a:t>
            </a:r>
          </a:p>
          <a:p>
            <a:pPr algn="just"/>
            <a:r>
              <a:rPr lang="en-GB" sz="2000" dirty="0">
                <a:latin typeface="+mj-lt"/>
              </a:rPr>
              <a:t>The supervisor making the reference must hold a post/position at Scale 5 or higher</a:t>
            </a:r>
          </a:p>
        </p:txBody>
      </p:sp>
      <p:sp>
        <p:nvSpPr>
          <p:cNvPr id="4" name="Footer Placeholder 3">
            <a:extLst>
              <a:ext uri="{FF2B5EF4-FFF2-40B4-BE49-F238E27FC236}">
                <a16:creationId xmlns:a16="http://schemas.microsoft.com/office/drawing/2014/main" id="{BC26DB2C-D351-0129-F160-AEC7EF6D540C}"/>
              </a:ext>
            </a:extLst>
          </p:cNvPr>
          <p:cNvSpPr>
            <a:spLocks noGrp="1"/>
          </p:cNvSpPr>
          <p:nvPr>
            <p:ph type="ftr" sz="quarter" idx="11"/>
          </p:nvPr>
        </p:nvSpPr>
        <p:spPr/>
        <p:txBody>
          <a:bodyPr/>
          <a:lstStyle/>
          <a:p>
            <a:r>
              <a:rPr lang="en-GB"/>
              <a:t>The Selection Process under Delegated Authority in the Malta Public Service</a:t>
            </a:r>
          </a:p>
        </p:txBody>
      </p:sp>
      <p:sp>
        <p:nvSpPr>
          <p:cNvPr id="5" name="Slide Number Placeholder 4">
            <a:extLst>
              <a:ext uri="{FF2B5EF4-FFF2-40B4-BE49-F238E27FC236}">
                <a16:creationId xmlns:a16="http://schemas.microsoft.com/office/drawing/2014/main" id="{4CF06D6B-8A67-87BE-019C-C7626C9A7621}"/>
              </a:ext>
            </a:extLst>
          </p:cNvPr>
          <p:cNvSpPr>
            <a:spLocks noGrp="1"/>
          </p:cNvSpPr>
          <p:nvPr>
            <p:ph type="sldNum" sz="quarter" idx="12"/>
          </p:nvPr>
        </p:nvSpPr>
        <p:spPr/>
        <p:txBody>
          <a:bodyPr/>
          <a:lstStyle/>
          <a:p>
            <a:fld id="{5DF7E9A8-6037-4FD4-9810-C6DA5787F4B7}" type="slidenum">
              <a:rPr lang="en-GB" smtClean="0"/>
              <a:t>7</a:t>
            </a:fld>
            <a:endParaRPr lang="en-GB"/>
          </a:p>
        </p:txBody>
      </p:sp>
    </p:spTree>
    <p:extLst>
      <p:ext uri="{BB962C8B-B14F-4D97-AF65-F5344CB8AC3E}">
        <p14:creationId xmlns:p14="http://schemas.microsoft.com/office/powerpoint/2010/main" val="23707224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AE3D1F-3AFF-B44D-C03D-9AFFE55A8005}"/>
              </a:ext>
            </a:extLst>
          </p:cNvPr>
          <p:cNvSpPr>
            <a:spLocks noGrp="1"/>
          </p:cNvSpPr>
          <p:nvPr>
            <p:ph type="title"/>
          </p:nvPr>
        </p:nvSpPr>
        <p:spPr>
          <a:xfrm>
            <a:off x="1910080" y="365125"/>
            <a:ext cx="9443720" cy="803275"/>
          </a:xfrm>
        </p:spPr>
        <p:txBody>
          <a:bodyPr/>
          <a:lstStyle/>
          <a:p>
            <a:r>
              <a:rPr lang="en-US" b="1" dirty="0"/>
              <a:t>Vetting and assessment</a:t>
            </a:r>
            <a:endParaRPr lang="en-GB" b="1" dirty="0"/>
          </a:p>
        </p:txBody>
      </p:sp>
      <p:sp>
        <p:nvSpPr>
          <p:cNvPr id="3" name="Content Placeholder 2">
            <a:extLst>
              <a:ext uri="{FF2B5EF4-FFF2-40B4-BE49-F238E27FC236}">
                <a16:creationId xmlns:a16="http://schemas.microsoft.com/office/drawing/2014/main" id="{4645414E-4C59-B7AE-5A8D-C2B21367B625}"/>
              </a:ext>
            </a:extLst>
          </p:cNvPr>
          <p:cNvSpPr>
            <a:spLocks noGrp="1"/>
          </p:cNvSpPr>
          <p:nvPr>
            <p:ph idx="1"/>
          </p:nvPr>
        </p:nvSpPr>
        <p:spPr>
          <a:xfrm>
            <a:off x="1910080" y="1300480"/>
            <a:ext cx="9443720" cy="5192395"/>
          </a:xfrm>
        </p:spPr>
        <p:txBody>
          <a:bodyPr>
            <a:normAutofit fontScale="70000" lnSpcReduction="20000"/>
          </a:bodyPr>
          <a:lstStyle/>
          <a:p>
            <a:pPr algn="just">
              <a:spcBef>
                <a:spcPts val="1200"/>
              </a:spcBef>
            </a:pPr>
            <a:r>
              <a:rPr lang="en-GB" dirty="0">
                <a:latin typeface="+mj-lt"/>
              </a:rPr>
              <a:t>The Board is to avoid any form of discriminatory treatment as defined in the Employment and Industrial Relations Act (Cap. 452 of the Laws of Malta) and subsidiary legislation (Equal Treatment in Employment Regulations - SL 452.95), the Equality for Men and Women Act (Cap. 456 of the Laws of Malta) and the Gender Identity, Gender Expression and Sex Characteristics Act (Cap. 540 of the Laws of Malta)</a:t>
            </a:r>
          </a:p>
          <a:p>
            <a:pPr algn="just">
              <a:spcBef>
                <a:spcPts val="1200"/>
              </a:spcBef>
            </a:pPr>
            <a:r>
              <a:rPr lang="en-GB" dirty="0">
                <a:latin typeface="+mj-lt"/>
              </a:rPr>
              <a:t>The Board is to observe sub-paragraph (a) of clause 20 of the Code of Ethics for Public Employees and Board Members, which states that they shall not discriminate in any manner or on any basis including race, place of origin, nationality, skin colour, political opinions, creed, sex, sexual orientation, expression or gender identity, civil status, mental or physical well- being</a:t>
            </a:r>
          </a:p>
          <a:p>
            <a:pPr algn="just">
              <a:spcBef>
                <a:spcPts val="1200"/>
              </a:spcBef>
            </a:pPr>
            <a:r>
              <a:rPr lang="en-GB" dirty="0">
                <a:latin typeface="+mj-lt"/>
              </a:rPr>
              <a:t>All applications should be processed in exactly the same way</a:t>
            </a:r>
          </a:p>
          <a:p>
            <a:pPr algn="just">
              <a:spcBef>
                <a:spcPts val="1200"/>
              </a:spcBef>
            </a:pPr>
            <a:r>
              <a:rPr lang="en-GB" dirty="0">
                <a:latin typeface="+mj-lt"/>
              </a:rPr>
              <a:t>Candidates should be assessed according to their personal capability and competence to carry out a given job</a:t>
            </a:r>
          </a:p>
          <a:p>
            <a:pPr algn="just">
              <a:spcBef>
                <a:spcPts val="1200"/>
              </a:spcBef>
            </a:pPr>
            <a:r>
              <a:rPr lang="en-GB" dirty="0">
                <a:latin typeface="+mj-lt"/>
              </a:rPr>
              <a:t>Questions asked during interviews should relate to the requirements of the job and should not include questions regarding gender, family responsibilities, marital status and pregnancy/potential pregnancy</a:t>
            </a:r>
          </a:p>
          <a:p>
            <a:pPr algn="just">
              <a:spcBef>
                <a:spcPts val="1200"/>
              </a:spcBef>
            </a:pPr>
            <a:r>
              <a:rPr lang="en-GB" dirty="0">
                <a:latin typeface="+mj-lt"/>
              </a:rPr>
              <a:t>No account should be taken of sex/sexual orientation, racial/ethnic origin, disability, age, religion/religious belief, political opinion or membership in a trade union/employers’ association</a:t>
            </a:r>
          </a:p>
        </p:txBody>
      </p:sp>
      <p:sp>
        <p:nvSpPr>
          <p:cNvPr id="4" name="Footer Placeholder 3">
            <a:extLst>
              <a:ext uri="{FF2B5EF4-FFF2-40B4-BE49-F238E27FC236}">
                <a16:creationId xmlns:a16="http://schemas.microsoft.com/office/drawing/2014/main" id="{FA556CA5-D2D4-2CA3-456F-3323D5935856}"/>
              </a:ext>
            </a:extLst>
          </p:cNvPr>
          <p:cNvSpPr>
            <a:spLocks noGrp="1"/>
          </p:cNvSpPr>
          <p:nvPr>
            <p:ph type="ftr" sz="quarter" idx="11"/>
          </p:nvPr>
        </p:nvSpPr>
        <p:spPr/>
        <p:txBody>
          <a:bodyPr/>
          <a:lstStyle/>
          <a:p>
            <a:r>
              <a:rPr lang="en-GB"/>
              <a:t>The Selection Process under Delegated Authority in the Malta Public Service</a:t>
            </a:r>
          </a:p>
        </p:txBody>
      </p:sp>
      <p:sp>
        <p:nvSpPr>
          <p:cNvPr id="5" name="Slide Number Placeholder 4">
            <a:extLst>
              <a:ext uri="{FF2B5EF4-FFF2-40B4-BE49-F238E27FC236}">
                <a16:creationId xmlns:a16="http://schemas.microsoft.com/office/drawing/2014/main" id="{CE4E7B08-64E4-CD05-67B0-687233EF5349}"/>
              </a:ext>
            </a:extLst>
          </p:cNvPr>
          <p:cNvSpPr>
            <a:spLocks noGrp="1"/>
          </p:cNvSpPr>
          <p:nvPr>
            <p:ph type="sldNum" sz="quarter" idx="12"/>
          </p:nvPr>
        </p:nvSpPr>
        <p:spPr/>
        <p:txBody>
          <a:bodyPr/>
          <a:lstStyle/>
          <a:p>
            <a:fld id="{5DF7E9A8-6037-4FD4-9810-C6DA5787F4B7}" type="slidenum">
              <a:rPr lang="en-GB" smtClean="0"/>
              <a:t>8</a:t>
            </a:fld>
            <a:endParaRPr lang="en-GB"/>
          </a:p>
        </p:txBody>
      </p:sp>
    </p:spTree>
    <p:extLst>
      <p:ext uri="{BB962C8B-B14F-4D97-AF65-F5344CB8AC3E}">
        <p14:creationId xmlns:p14="http://schemas.microsoft.com/office/powerpoint/2010/main" val="1707651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645414E-4C59-B7AE-5A8D-C2B21367B625}"/>
              </a:ext>
            </a:extLst>
          </p:cNvPr>
          <p:cNvSpPr>
            <a:spLocks noGrp="1"/>
          </p:cNvSpPr>
          <p:nvPr>
            <p:ph idx="1"/>
          </p:nvPr>
        </p:nvSpPr>
        <p:spPr>
          <a:xfrm>
            <a:off x="2352782" y="1520575"/>
            <a:ext cx="8548099" cy="4656388"/>
          </a:xfrm>
        </p:spPr>
        <p:txBody>
          <a:bodyPr>
            <a:noAutofit/>
          </a:bodyPr>
          <a:lstStyle/>
          <a:p>
            <a:pPr marL="342900" lvl="0" indent="-342900" algn="just">
              <a:buFont typeface="Arial" panose="020B0604020202020204" pitchFamily="34" charset="0"/>
              <a:buChar char="•"/>
              <a:tabLst>
                <a:tab pos="457200" algn="l"/>
              </a:tabLst>
            </a:pPr>
            <a:r>
              <a:rPr lang="en-GB" sz="2000" dirty="0">
                <a:effectLst/>
                <a:latin typeface="+mj-lt"/>
                <a:ea typeface="Calibri" panose="020F0502020204030204" pitchFamily="34" charset="0"/>
              </a:rPr>
              <a:t>Responsibility for determining whether or not candidates meet the eligibility requirements lies with the Selection Board</a:t>
            </a:r>
          </a:p>
          <a:p>
            <a:pPr marL="342900" lvl="0" indent="-342900" algn="just">
              <a:buFont typeface="Arial" panose="020B0604020202020204" pitchFamily="34" charset="0"/>
              <a:buChar char="•"/>
              <a:tabLst>
                <a:tab pos="457200" algn="l"/>
              </a:tabLst>
            </a:pPr>
            <a:r>
              <a:rPr lang="en-GB" sz="2000" dirty="0">
                <a:effectLst/>
                <a:latin typeface="+mj-lt"/>
                <a:ea typeface="Calibri" panose="020F0502020204030204" pitchFamily="34" charset="0"/>
              </a:rPr>
              <a:t>The Selection Board has no authority to deviate from or make exceptions to</a:t>
            </a:r>
            <a:r>
              <a:rPr lang="en-US" sz="2000" dirty="0">
                <a:effectLst/>
                <a:latin typeface="+mj-lt"/>
                <a:ea typeface="Calibri" panose="020F0502020204030204" pitchFamily="34" charset="0"/>
              </a:rPr>
              <a:t>,</a:t>
            </a:r>
            <a:r>
              <a:rPr lang="en-GB" sz="2000" dirty="0">
                <a:effectLst/>
                <a:latin typeface="+mj-lt"/>
                <a:ea typeface="Calibri" panose="020F0502020204030204" pitchFamily="34" charset="0"/>
              </a:rPr>
              <a:t> the requirements</a:t>
            </a:r>
            <a:r>
              <a:rPr lang="en-US" sz="2000" dirty="0">
                <a:effectLst/>
                <a:latin typeface="+mj-lt"/>
                <a:ea typeface="Calibri" panose="020F0502020204030204" pitchFamily="34" charset="0"/>
              </a:rPr>
              <a:t> set in the call for application</a:t>
            </a:r>
          </a:p>
          <a:p>
            <a:pPr marL="342900" lvl="0" indent="-342900" algn="just">
              <a:buFont typeface="Arial" panose="020B0604020202020204" pitchFamily="34" charset="0"/>
              <a:buChar char="•"/>
              <a:tabLst>
                <a:tab pos="457200" algn="l"/>
              </a:tabLst>
            </a:pPr>
            <a:r>
              <a:rPr lang="en-GB" sz="2000" dirty="0">
                <a:latin typeface="+mj-lt"/>
              </a:rPr>
              <a:t>The interview should be structured to ensure that it addresses all the criteria and sub-criteria, and targets the duties related to the post</a:t>
            </a:r>
          </a:p>
          <a:p>
            <a:pPr marL="342900" lvl="0" indent="-342900" algn="just">
              <a:buFont typeface="Arial" panose="020B0604020202020204" pitchFamily="34" charset="0"/>
              <a:buChar char="•"/>
              <a:tabLst>
                <a:tab pos="457200" algn="l"/>
              </a:tabLst>
            </a:pPr>
            <a:r>
              <a:rPr lang="en-GB" sz="2000" dirty="0">
                <a:latin typeface="+mj-lt"/>
              </a:rPr>
              <a:t>Selection Boards should assess candidates solely on the basis of the selection criteria and sub-criteria</a:t>
            </a:r>
          </a:p>
          <a:p>
            <a:pPr marL="342900" lvl="0" indent="-342900" algn="just">
              <a:buFont typeface="Arial" panose="020B0604020202020204" pitchFamily="34" charset="0"/>
              <a:buChar char="•"/>
              <a:tabLst>
                <a:tab pos="457200" algn="l"/>
              </a:tabLst>
            </a:pPr>
            <a:r>
              <a:rPr lang="en-GB" sz="2000" dirty="0">
                <a:latin typeface="+mj-lt"/>
              </a:rPr>
              <a:t>Selection Boards should not deviate from the established criteria and sub- criteria by taking into consideration extraneous factors, such as candidates’ utilisation of sick leave, a candidate’s disciplinary record, or working conditions such as working on reduced hours or remote working</a:t>
            </a:r>
            <a:endParaRPr lang="en-GB" sz="2000" dirty="0">
              <a:effectLst/>
              <a:latin typeface="+mj-lt"/>
              <a:ea typeface="Calibri" panose="020F0502020204030204" pitchFamily="34" charset="0"/>
              <a:cs typeface="Times New Roman" panose="02020603050405020304" pitchFamily="18" charset="0"/>
            </a:endParaRPr>
          </a:p>
          <a:p>
            <a:endParaRPr lang="en-GB" sz="2000" dirty="0">
              <a:latin typeface="+mj-lt"/>
            </a:endParaRPr>
          </a:p>
        </p:txBody>
      </p:sp>
      <p:sp>
        <p:nvSpPr>
          <p:cNvPr id="2" name="Footer Placeholder 1">
            <a:extLst>
              <a:ext uri="{FF2B5EF4-FFF2-40B4-BE49-F238E27FC236}">
                <a16:creationId xmlns:a16="http://schemas.microsoft.com/office/drawing/2014/main" id="{4B420AE7-EF79-FBD2-97FE-01CA10F1F672}"/>
              </a:ext>
            </a:extLst>
          </p:cNvPr>
          <p:cNvSpPr>
            <a:spLocks noGrp="1"/>
          </p:cNvSpPr>
          <p:nvPr>
            <p:ph type="ftr" sz="quarter" idx="11"/>
          </p:nvPr>
        </p:nvSpPr>
        <p:spPr/>
        <p:txBody>
          <a:bodyPr/>
          <a:lstStyle/>
          <a:p>
            <a:r>
              <a:rPr lang="en-GB"/>
              <a:t>The Selection Process under Delegated Authority in the Malta Public Service</a:t>
            </a:r>
          </a:p>
        </p:txBody>
      </p:sp>
      <p:sp>
        <p:nvSpPr>
          <p:cNvPr id="4" name="Slide Number Placeholder 3">
            <a:extLst>
              <a:ext uri="{FF2B5EF4-FFF2-40B4-BE49-F238E27FC236}">
                <a16:creationId xmlns:a16="http://schemas.microsoft.com/office/drawing/2014/main" id="{16380673-7FBA-AC38-0BEC-B1B7D17FD20E}"/>
              </a:ext>
            </a:extLst>
          </p:cNvPr>
          <p:cNvSpPr>
            <a:spLocks noGrp="1"/>
          </p:cNvSpPr>
          <p:nvPr>
            <p:ph type="sldNum" sz="quarter" idx="12"/>
          </p:nvPr>
        </p:nvSpPr>
        <p:spPr/>
        <p:txBody>
          <a:bodyPr/>
          <a:lstStyle/>
          <a:p>
            <a:fld id="{5DF7E9A8-6037-4FD4-9810-C6DA5787F4B7}" type="slidenum">
              <a:rPr lang="en-GB" smtClean="0"/>
              <a:t>9</a:t>
            </a:fld>
            <a:endParaRPr lang="en-GB"/>
          </a:p>
        </p:txBody>
      </p:sp>
    </p:spTree>
    <p:extLst>
      <p:ext uri="{BB962C8B-B14F-4D97-AF65-F5344CB8AC3E}">
        <p14:creationId xmlns:p14="http://schemas.microsoft.com/office/powerpoint/2010/main" val="19566594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6E5BBBA-1274-C21A-2059-B8BB000C8CE7}"/>
              </a:ext>
            </a:extLst>
          </p:cNvPr>
          <p:cNvSpPr>
            <a:spLocks noGrp="1"/>
          </p:cNvSpPr>
          <p:nvPr>
            <p:ph idx="1"/>
          </p:nvPr>
        </p:nvSpPr>
        <p:spPr>
          <a:xfrm>
            <a:off x="2537716" y="1116217"/>
            <a:ext cx="8424810" cy="4625565"/>
          </a:xfrm>
        </p:spPr>
        <p:txBody>
          <a:bodyPr>
            <a:normAutofit fontScale="92500"/>
          </a:bodyPr>
          <a:lstStyle/>
          <a:p>
            <a:pPr marL="342900" lvl="0" indent="-342900" algn="just">
              <a:buFont typeface="Arial" panose="020B0604020202020204" pitchFamily="34" charset="0"/>
              <a:buChar char="•"/>
              <a:tabLst>
                <a:tab pos="457200" algn="l"/>
              </a:tabLst>
            </a:pPr>
            <a:r>
              <a:rPr lang="en-GB" sz="2000" dirty="0">
                <a:effectLst/>
                <a:latin typeface="+mj-lt"/>
                <a:ea typeface="Calibri" panose="020F0502020204030204" pitchFamily="34" charset="0"/>
                <a:cs typeface="Times New Roman" panose="02020603050405020304" pitchFamily="18" charset="0"/>
              </a:rPr>
              <a:t>The eligibility of public officers, insofar as their grade/scale/confirmation is concerned, is determined by the GP 47</a:t>
            </a:r>
          </a:p>
          <a:p>
            <a:pPr marL="342900" lvl="0" indent="-342900" algn="just">
              <a:buFont typeface="Arial" panose="020B0604020202020204" pitchFamily="34" charset="0"/>
              <a:buChar char="•"/>
              <a:tabLst>
                <a:tab pos="457200" algn="l"/>
              </a:tabLst>
            </a:pPr>
            <a:r>
              <a:rPr lang="en-GB" sz="2000" dirty="0">
                <a:latin typeface="+mj-lt"/>
              </a:rPr>
              <a:t>A public officer must be confirmed in his/her current appointment prior to being eligible to apply laterally or for promotion to a higher grade/position, unless the current appointment is in a different class/stream or in a definite position</a:t>
            </a:r>
          </a:p>
          <a:p>
            <a:pPr marL="342900" lvl="0" indent="-342900" algn="just">
              <a:buFont typeface="Arial" panose="020B0604020202020204" pitchFamily="34" charset="0"/>
              <a:buChar char="•"/>
              <a:tabLst>
                <a:tab pos="457200" algn="l"/>
              </a:tabLst>
            </a:pPr>
            <a:r>
              <a:rPr lang="en-GB" sz="2000" dirty="0">
                <a:latin typeface="+mj-lt"/>
              </a:rPr>
              <a:t>A public officer may apply for a lower grade/position even if not confirmed and whether in the same stream or not</a:t>
            </a:r>
          </a:p>
          <a:p>
            <a:pPr marL="342900" lvl="0" indent="-342900" algn="just">
              <a:buFont typeface="Arial" panose="020B0604020202020204" pitchFamily="34" charset="0"/>
              <a:buChar char="•"/>
              <a:tabLst>
                <a:tab pos="457200" algn="l"/>
              </a:tabLst>
            </a:pPr>
            <a:r>
              <a:rPr lang="en-GB" sz="2000" dirty="0">
                <a:latin typeface="+mj-lt"/>
              </a:rPr>
              <a:t>In the case of officers applying within their career stream / sectoral agreement, when eligibility is open to holders of grades at different levels within the career stream, an officer who is not confirmed in his/her current grade, but is confirmed in his/her previous grade within the same stream, shall be eligible to apply, provided all other eligibility requirements are satisfied</a:t>
            </a:r>
          </a:p>
          <a:p>
            <a:pPr marL="342900" lvl="0" indent="-342900" algn="just">
              <a:buFont typeface="Arial" panose="020B0604020202020204" pitchFamily="34" charset="0"/>
              <a:buChar char="•"/>
              <a:tabLst>
                <a:tab pos="457200" algn="l"/>
              </a:tabLst>
            </a:pPr>
            <a:r>
              <a:rPr lang="en-GB" sz="2000" dirty="0">
                <a:effectLst/>
                <a:latin typeface="+mj-lt"/>
                <a:ea typeface="Calibri" panose="020F0502020204030204" pitchFamily="34" charset="0"/>
                <a:cs typeface="Times New Roman" panose="02020603050405020304" pitchFamily="18" charset="0"/>
              </a:rPr>
              <a:t>Eligibility requirements must be satisfied both at the point of application as well as at the point of appointment, including the requirement to be confirmed in the current appointment</a:t>
            </a:r>
          </a:p>
          <a:p>
            <a:endParaRPr lang="en-GB" sz="2000" dirty="0"/>
          </a:p>
        </p:txBody>
      </p:sp>
      <p:sp>
        <p:nvSpPr>
          <p:cNvPr id="4" name="Footer Placeholder 3">
            <a:extLst>
              <a:ext uri="{FF2B5EF4-FFF2-40B4-BE49-F238E27FC236}">
                <a16:creationId xmlns:a16="http://schemas.microsoft.com/office/drawing/2014/main" id="{6411EF9F-31A9-F1E5-808F-A630A709DC7C}"/>
              </a:ext>
            </a:extLst>
          </p:cNvPr>
          <p:cNvSpPr>
            <a:spLocks noGrp="1"/>
          </p:cNvSpPr>
          <p:nvPr>
            <p:ph type="ftr" sz="quarter" idx="11"/>
          </p:nvPr>
        </p:nvSpPr>
        <p:spPr/>
        <p:txBody>
          <a:bodyPr/>
          <a:lstStyle/>
          <a:p>
            <a:r>
              <a:rPr lang="en-GB"/>
              <a:t>The Selection Process under Delegated Authority in the Malta Public Service</a:t>
            </a:r>
          </a:p>
        </p:txBody>
      </p:sp>
      <p:sp>
        <p:nvSpPr>
          <p:cNvPr id="2" name="Slide Number Placeholder 1">
            <a:extLst>
              <a:ext uri="{FF2B5EF4-FFF2-40B4-BE49-F238E27FC236}">
                <a16:creationId xmlns:a16="http://schemas.microsoft.com/office/drawing/2014/main" id="{EA935BB8-05C4-1741-BBEB-53E0B5AF098E}"/>
              </a:ext>
            </a:extLst>
          </p:cNvPr>
          <p:cNvSpPr>
            <a:spLocks noGrp="1"/>
          </p:cNvSpPr>
          <p:nvPr>
            <p:ph type="sldNum" sz="quarter" idx="12"/>
          </p:nvPr>
        </p:nvSpPr>
        <p:spPr/>
        <p:txBody>
          <a:bodyPr/>
          <a:lstStyle/>
          <a:p>
            <a:fld id="{5DF7E9A8-6037-4FD4-9810-C6DA5787F4B7}" type="slidenum">
              <a:rPr lang="en-GB" smtClean="0"/>
              <a:t>10</a:t>
            </a:fld>
            <a:endParaRPr lang="en-GB"/>
          </a:p>
        </p:txBody>
      </p:sp>
    </p:spTree>
    <p:extLst>
      <p:ext uri="{BB962C8B-B14F-4D97-AF65-F5344CB8AC3E}">
        <p14:creationId xmlns:p14="http://schemas.microsoft.com/office/powerpoint/2010/main" val="5424382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9ECFF35-7F9B-8CB0-53D3-C7B9F5966F7F}"/>
              </a:ext>
            </a:extLst>
          </p:cNvPr>
          <p:cNvSpPr>
            <a:spLocks noGrp="1"/>
          </p:cNvSpPr>
          <p:nvPr>
            <p:ph idx="1"/>
          </p:nvPr>
        </p:nvSpPr>
        <p:spPr>
          <a:xfrm>
            <a:off x="2106202" y="1661239"/>
            <a:ext cx="9268146" cy="4351338"/>
          </a:xfrm>
        </p:spPr>
        <p:txBody>
          <a:bodyPr>
            <a:normAutofit/>
          </a:bodyPr>
          <a:lstStyle/>
          <a:p>
            <a:pPr algn="just"/>
            <a:r>
              <a:rPr lang="en-GB" sz="2000" dirty="0">
                <a:effectLst/>
                <a:latin typeface="+mj-lt"/>
                <a:ea typeface="Calibri" panose="020F0502020204030204" pitchFamily="34" charset="0"/>
                <a:cs typeface="Times New Roman" panose="02020603050405020304" pitchFamily="18" charset="0"/>
              </a:rPr>
              <a:t>In terms of the requirements emanating from Directive 16, regarding the “Governing Framework for Preventing and Managing Conflicts of Interest in the Public Administration”, issued by the Principal Permanent Secretary on 27</a:t>
            </a:r>
            <a:r>
              <a:rPr lang="en-GB" sz="2000" baseline="30000" dirty="0">
                <a:effectLst/>
                <a:latin typeface="+mj-lt"/>
                <a:ea typeface="Calibri" panose="020F0502020204030204" pitchFamily="34" charset="0"/>
                <a:cs typeface="Times New Roman" panose="02020603050405020304" pitchFamily="18" charset="0"/>
              </a:rPr>
              <a:t>th</a:t>
            </a:r>
            <a:r>
              <a:rPr lang="en-GB" sz="2000" dirty="0">
                <a:effectLst/>
                <a:latin typeface="+mj-lt"/>
                <a:ea typeface="Calibri" panose="020F0502020204030204" pitchFamily="34" charset="0"/>
                <a:cs typeface="Times New Roman" panose="02020603050405020304" pitchFamily="18" charset="0"/>
              </a:rPr>
              <a:t> November 2023 and which came into force on 1</a:t>
            </a:r>
            <a:r>
              <a:rPr lang="en-GB" sz="2000" baseline="30000" dirty="0">
                <a:effectLst/>
                <a:latin typeface="+mj-lt"/>
                <a:ea typeface="Calibri" panose="020F0502020204030204" pitchFamily="34" charset="0"/>
                <a:cs typeface="Times New Roman" panose="02020603050405020304" pitchFamily="18" charset="0"/>
              </a:rPr>
              <a:t>st</a:t>
            </a:r>
            <a:r>
              <a:rPr lang="en-GB" sz="2000" dirty="0">
                <a:effectLst/>
                <a:latin typeface="+mj-lt"/>
                <a:ea typeface="Calibri" panose="020F0502020204030204" pitchFamily="34" charset="0"/>
                <a:cs typeface="Times New Roman" panose="02020603050405020304" pitchFamily="18" charset="0"/>
              </a:rPr>
              <a:t> February 2024, the Selection Board is to assess candidates’ previous employments to assess potential conflicts of interest</a:t>
            </a:r>
          </a:p>
          <a:p>
            <a:pPr algn="just"/>
            <a:r>
              <a:rPr lang="en-GB" sz="2000" dirty="0">
                <a:latin typeface="+mj-lt"/>
                <a:ea typeface="Calibri" panose="020F0502020204030204" pitchFamily="34" charset="0"/>
                <a:cs typeface="Times New Roman" panose="02020603050405020304" pitchFamily="18" charset="0"/>
              </a:rPr>
              <a:t>This assessment is to be carried out on the basis of the candidate’s CV which should include a completely updated employment history </a:t>
            </a:r>
            <a:endParaRPr lang="en-GB" sz="2000" dirty="0">
              <a:effectLst/>
              <a:latin typeface="+mj-lt"/>
              <a:ea typeface="Calibri" panose="020F0502020204030204" pitchFamily="34" charset="0"/>
              <a:cs typeface="Times New Roman" panose="02020603050405020304" pitchFamily="18" charset="0"/>
            </a:endParaRPr>
          </a:p>
          <a:p>
            <a:pPr algn="just"/>
            <a:r>
              <a:rPr lang="en-GB" sz="2000" dirty="0">
                <a:effectLst/>
                <a:latin typeface="+mj-lt"/>
                <a:ea typeface="Calibri" panose="020F0502020204030204" pitchFamily="34" charset="0"/>
                <a:cs typeface="Times New Roman" panose="02020603050405020304" pitchFamily="18" charset="0"/>
              </a:rPr>
              <a:t>Any potential conflict of interest matters noted will be reported to the respective Permanent Secretary, as an attachment to the Selection Board report under confidential cover, to ensure that should the candidate be recruited, such conflicts of interest would be appropriately managed</a:t>
            </a:r>
          </a:p>
          <a:p>
            <a:pPr algn="just"/>
            <a:r>
              <a:rPr lang="en-GB" sz="2000" dirty="0">
                <a:effectLst/>
                <a:latin typeface="+mj-lt"/>
                <a:ea typeface="Calibri" panose="020F0502020204030204" pitchFamily="34" charset="0"/>
                <a:cs typeface="Times New Roman" panose="02020603050405020304" pitchFamily="18" charset="0"/>
              </a:rPr>
              <a:t>In cases of difficultly, the Selection Board should seek advice by sending an email to </a:t>
            </a:r>
            <a:r>
              <a:rPr lang="en-GB" sz="2000" u="sng" dirty="0">
                <a:solidFill>
                  <a:srgbClr val="0563C1"/>
                </a:solidFill>
                <a:effectLst/>
                <a:latin typeface="+mj-lt"/>
                <a:ea typeface="Calibri" panose="020F0502020204030204" pitchFamily="34" charset="0"/>
                <a:cs typeface="Times New Roman" panose="02020603050405020304" pitchFamily="18" charset="0"/>
                <a:hlinkClick r:id="rId2"/>
              </a:rPr>
              <a:t>conflictofinterest.mhse@gov.mt</a:t>
            </a:r>
            <a:endParaRPr lang="en-GB" sz="2000" dirty="0">
              <a:effectLst/>
              <a:latin typeface="+mj-lt"/>
              <a:ea typeface="Calibri" panose="020F0502020204030204" pitchFamily="34" charset="0"/>
              <a:cs typeface="Times New Roman" panose="02020603050405020304" pitchFamily="18" charset="0"/>
            </a:endParaRPr>
          </a:p>
          <a:p>
            <a:pPr algn="just"/>
            <a:endParaRPr lang="en-GB" sz="3200" dirty="0">
              <a:solidFill>
                <a:schemeClr val="tx2"/>
              </a:solidFill>
              <a:latin typeface="+mj-lt"/>
            </a:endParaRPr>
          </a:p>
        </p:txBody>
      </p:sp>
      <p:sp>
        <p:nvSpPr>
          <p:cNvPr id="4" name="Footer Placeholder 3">
            <a:extLst>
              <a:ext uri="{FF2B5EF4-FFF2-40B4-BE49-F238E27FC236}">
                <a16:creationId xmlns:a16="http://schemas.microsoft.com/office/drawing/2014/main" id="{399B9CE9-5E52-7CB7-E39A-0335A9803DB2}"/>
              </a:ext>
            </a:extLst>
          </p:cNvPr>
          <p:cNvSpPr>
            <a:spLocks noGrp="1"/>
          </p:cNvSpPr>
          <p:nvPr>
            <p:ph type="ftr" sz="quarter" idx="11"/>
          </p:nvPr>
        </p:nvSpPr>
        <p:spPr/>
        <p:txBody>
          <a:bodyPr/>
          <a:lstStyle/>
          <a:p>
            <a:r>
              <a:rPr lang="en-GB"/>
              <a:t>The Selection Process under Delegated Authority in the Malta Public Service</a:t>
            </a:r>
          </a:p>
        </p:txBody>
      </p:sp>
      <p:sp>
        <p:nvSpPr>
          <p:cNvPr id="2" name="Slide Number Placeholder 1">
            <a:extLst>
              <a:ext uri="{FF2B5EF4-FFF2-40B4-BE49-F238E27FC236}">
                <a16:creationId xmlns:a16="http://schemas.microsoft.com/office/drawing/2014/main" id="{87A7F307-F4EE-B99D-B692-3AF8ED18A71F}"/>
              </a:ext>
            </a:extLst>
          </p:cNvPr>
          <p:cNvSpPr>
            <a:spLocks noGrp="1"/>
          </p:cNvSpPr>
          <p:nvPr>
            <p:ph type="sldNum" sz="quarter" idx="12"/>
          </p:nvPr>
        </p:nvSpPr>
        <p:spPr/>
        <p:txBody>
          <a:bodyPr/>
          <a:lstStyle/>
          <a:p>
            <a:fld id="{5DF7E9A8-6037-4FD4-9810-C6DA5787F4B7}" type="slidenum">
              <a:rPr lang="en-GB" smtClean="0"/>
              <a:t>11</a:t>
            </a:fld>
            <a:endParaRPr lang="en-GB"/>
          </a:p>
        </p:txBody>
      </p:sp>
    </p:spTree>
    <p:extLst>
      <p:ext uri="{BB962C8B-B14F-4D97-AF65-F5344CB8AC3E}">
        <p14:creationId xmlns:p14="http://schemas.microsoft.com/office/powerpoint/2010/main" val="5721981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645414E-4C59-B7AE-5A8D-C2B21367B625}"/>
              </a:ext>
            </a:extLst>
          </p:cNvPr>
          <p:cNvSpPr>
            <a:spLocks noGrp="1"/>
          </p:cNvSpPr>
          <p:nvPr>
            <p:ph idx="1"/>
          </p:nvPr>
        </p:nvSpPr>
        <p:spPr>
          <a:xfrm>
            <a:off x="1777430" y="2024009"/>
            <a:ext cx="8599470" cy="4152954"/>
          </a:xfrm>
        </p:spPr>
        <p:txBody>
          <a:bodyPr>
            <a:normAutofit/>
          </a:bodyPr>
          <a:lstStyle/>
          <a:p>
            <a:pPr marL="0" lvl="0" indent="0" algn="just">
              <a:buNone/>
              <a:tabLst>
                <a:tab pos="457200" algn="l"/>
              </a:tabLst>
            </a:pPr>
            <a:r>
              <a:rPr lang="en-GB" sz="2000" dirty="0">
                <a:latin typeface="+mj-lt"/>
              </a:rPr>
              <a:t>All other things being equal (e.g. the salary package), </a:t>
            </a:r>
            <a:r>
              <a:rPr lang="en-GB" sz="2000" b="1" dirty="0">
                <a:latin typeface="+mj-lt"/>
                <a:ea typeface="Calibri" panose="020F0502020204030204" pitchFamily="34" charset="0"/>
                <a:cs typeface="Times New Roman" panose="02020603050405020304" pitchFamily="18" charset="0"/>
              </a:rPr>
              <a:t>l</a:t>
            </a:r>
            <a:r>
              <a:rPr lang="en-GB" sz="2000" b="1" dirty="0">
                <a:effectLst/>
                <a:latin typeface="+mj-lt"/>
                <a:ea typeface="Calibri" panose="020F0502020204030204" pitchFamily="34" charset="0"/>
                <a:cs typeface="Times New Roman" panose="02020603050405020304" pitchFamily="18" charset="0"/>
              </a:rPr>
              <a:t>ateral applications </a:t>
            </a:r>
            <a:r>
              <a:rPr lang="en-GB" sz="2000" dirty="0">
                <a:effectLst/>
                <a:latin typeface="+mj-lt"/>
                <a:ea typeface="Calibri" panose="020F0502020204030204" pitchFamily="34" charset="0"/>
                <a:cs typeface="Times New Roman" panose="02020603050405020304" pitchFamily="18" charset="0"/>
              </a:rPr>
              <a:t>(i.e. applications by public officers who already hold an appointment in the same grade or position being advertised) are not allowed, except for instances when the area of specialisation of the advertised vacancy is different to the one held by the public officer and requires a specific related qualification as an eligibility requirement, which the applicant must satisfy. This applies both in the case of internal and external calls for applications</a:t>
            </a:r>
          </a:p>
          <a:p>
            <a:pPr marL="0" lvl="0" indent="0" algn="just">
              <a:buNone/>
              <a:tabLst>
                <a:tab pos="457200" algn="l"/>
              </a:tabLst>
            </a:pPr>
            <a:endParaRPr lang="en-GB" sz="2000" dirty="0">
              <a:effectLst/>
              <a:latin typeface="+mj-lt"/>
              <a:ea typeface="Calibri" panose="020F0502020204030204" pitchFamily="34" charset="0"/>
              <a:cs typeface="Times New Roman" panose="02020603050405020304" pitchFamily="18" charset="0"/>
            </a:endParaRPr>
          </a:p>
          <a:p>
            <a:pPr marL="0" lvl="0" indent="0" algn="just">
              <a:buNone/>
              <a:tabLst>
                <a:tab pos="457200" algn="l"/>
              </a:tabLst>
            </a:pPr>
            <a:r>
              <a:rPr lang="en-GB" sz="2000" dirty="0">
                <a:latin typeface="+mj-lt"/>
                <a:ea typeface="Calibri" panose="020F0502020204030204" pitchFamily="34" charset="0"/>
                <a:cs typeface="Times New Roman" panose="02020603050405020304" pitchFamily="18" charset="0"/>
              </a:rPr>
              <a:t>E</a:t>
            </a:r>
            <a:r>
              <a:rPr lang="en-GB" sz="2000" dirty="0">
                <a:effectLst/>
                <a:latin typeface="+mj-lt"/>
                <a:ea typeface="Calibri" panose="020F0502020204030204" pitchFamily="34" charset="0"/>
                <a:cs typeface="Times New Roman" panose="02020603050405020304" pitchFamily="18" charset="0"/>
              </a:rPr>
              <a:t>xceptions:-</a:t>
            </a:r>
          </a:p>
          <a:p>
            <a:pPr algn="just">
              <a:tabLst>
                <a:tab pos="457200" algn="l"/>
              </a:tabLst>
            </a:pPr>
            <a:r>
              <a:rPr lang="en-GB" sz="2000" dirty="0">
                <a:effectLst/>
                <a:latin typeface="+mj-lt"/>
                <a:ea typeface="Calibri" panose="020F0502020204030204" pitchFamily="34" charset="0"/>
                <a:cs typeface="Times New Roman" panose="02020603050405020304" pitchFamily="18" charset="0"/>
              </a:rPr>
              <a:t>Gozo-resident </a:t>
            </a:r>
            <a:r>
              <a:rPr lang="en-GB" sz="2000" dirty="0">
                <a:latin typeface="Calibri Light" panose="020F0302020204030204" pitchFamily="34" charset="0"/>
                <a:ea typeface="Calibri" panose="020F0502020204030204" pitchFamily="34" charset="0"/>
                <a:cs typeface="Times New Roman" panose="02020603050405020304" pitchFamily="18" charset="0"/>
              </a:rPr>
              <a:t>candidates working in Malta who apply for the same post in Gozo</a:t>
            </a:r>
          </a:p>
          <a:p>
            <a:pPr algn="just">
              <a:tabLst>
                <a:tab pos="457200" algn="l"/>
              </a:tabLst>
            </a:pPr>
            <a:r>
              <a:rPr lang="en-GB" sz="2000" dirty="0">
                <a:effectLst/>
                <a:latin typeface="Calibri Light" panose="020F0302020204030204" pitchFamily="34" charset="0"/>
                <a:ea typeface="Calibri" panose="020F0502020204030204" pitchFamily="34" charset="0"/>
                <a:cs typeface="Times New Roman" panose="02020603050405020304" pitchFamily="18" charset="0"/>
              </a:rPr>
              <a:t>O</a:t>
            </a:r>
            <a:r>
              <a:rPr lang="en-GB" sz="2000" dirty="0">
                <a:effectLst/>
                <a:latin typeface="+mj-lt"/>
                <a:ea typeface="Calibri" panose="020F0502020204030204" pitchFamily="34" charset="0"/>
                <a:cs typeface="Times New Roman" panose="02020603050405020304" pitchFamily="18" charset="0"/>
              </a:rPr>
              <a:t>fficers who are in the last 4 months of a definite position</a:t>
            </a:r>
          </a:p>
          <a:p>
            <a:endParaRPr lang="en-GB" dirty="0"/>
          </a:p>
        </p:txBody>
      </p:sp>
      <p:sp>
        <p:nvSpPr>
          <p:cNvPr id="2" name="Footer Placeholder 1">
            <a:extLst>
              <a:ext uri="{FF2B5EF4-FFF2-40B4-BE49-F238E27FC236}">
                <a16:creationId xmlns:a16="http://schemas.microsoft.com/office/drawing/2014/main" id="{01104DFF-E7F9-4B46-9936-68CDA7362FDF}"/>
              </a:ext>
            </a:extLst>
          </p:cNvPr>
          <p:cNvSpPr>
            <a:spLocks noGrp="1"/>
          </p:cNvSpPr>
          <p:nvPr>
            <p:ph type="ftr" sz="quarter" idx="11"/>
          </p:nvPr>
        </p:nvSpPr>
        <p:spPr/>
        <p:txBody>
          <a:bodyPr/>
          <a:lstStyle/>
          <a:p>
            <a:r>
              <a:rPr lang="en-GB"/>
              <a:t>The Selection Process under Delegated Authority in the Malta Public Service</a:t>
            </a:r>
          </a:p>
        </p:txBody>
      </p:sp>
      <p:sp>
        <p:nvSpPr>
          <p:cNvPr id="4" name="Slide Number Placeholder 3">
            <a:extLst>
              <a:ext uri="{FF2B5EF4-FFF2-40B4-BE49-F238E27FC236}">
                <a16:creationId xmlns:a16="http://schemas.microsoft.com/office/drawing/2014/main" id="{F692BA45-1557-026D-3661-09E070EFDD7D}"/>
              </a:ext>
            </a:extLst>
          </p:cNvPr>
          <p:cNvSpPr>
            <a:spLocks noGrp="1"/>
          </p:cNvSpPr>
          <p:nvPr>
            <p:ph type="sldNum" sz="quarter" idx="12"/>
          </p:nvPr>
        </p:nvSpPr>
        <p:spPr/>
        <p:txBody>
          <a:bodyPr/>
          <a:lstStyle/>
          <a:p>
            <a:fld id="{5DF7E9A8-6037-4FD4-9810-C6DA5787F4B7}" type="slidenum">
              <a:rPr lang="en-GB" smtClean="0"/>
              <a:t>12</a:t>
            </a:fld>
            <a:endParaRPr lang="en-GB"/>
          </a:p>
        </p:txBody>
      </p:sp>
    </p:spTree>
    <p:extLst>
      <p:ext uri="{BB962C8B-B14F-4D97-AF65-F5344CB8AC3E}">
        <p14:creationId xmlns:p14="http://schemas.microsoft.com/office/powerpoint/2010/main" val="4390445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FA344137-DA9B-0A3D-9C79-30D83EB951B8}"/>
              </a:ext>
            </a:extLst>
          </p:cNvPr>
          <p:cNvSpPr>
            <a:spLocks noGrp="1"/>
          </p:cNvSpPr>
          <p:nvPr>
            <p:ph type="ftr" sz="quarter" idx="11"/>
          </p:nvPr>
        </p:nvSpPr>
        <p:spPr/>
        <p:txBody>
          <a:bodyPr/>
          <a:lstStyle/>
          <a:p>
            <a:r>
              <a:rPr lang="en-GB" dirty="0"/>
              <a:t>The Selection Process under Delegated Authority in the Malta Public Service</a:t>
            </a:r>
          </a:p>
        </p:txBody>
      </p:sp>
      <p:sp>
        <p:nvSpPr>
          <p:cNvPr id="4" name="TextBox 3">
            <a:extLst>
              <a:ext uri="{FF2B5EF4-FFF2-40B4-BE49-F238E27FC236}">
                <a16:creationId xmlns:a16="http://schemas.microsoft.com/office/drawing/2014/main" id="{14A7A37F-02EA-A40A-DD15-1725005DED35}"/>
              </a:ext>
            </a:extLst>
          </p:cNvPr>
          <p:cNvSpPr txBox="1"/>
          <p:nvPr/>
        </p:nvSpPr>
        <p:spPr>
          <a:xfrm>
            <a:off x="1912523" y="1049712"/>
            <a:ext cx="9595298" cy="5616922"/>
          </a:xfrm>
          <a:prstGeom prst="rect">
            <a:avLst/>
          </a:prstGeom>
          <a:noFill/>
        </p:spPr>
        <p:txBody>
          <a:bodyPr wrap="square">
            <a:spAutoFit/>
          </a:bodyPr>
          <a:lstStyle/>
          <a:p>
            <a:pPr marL="285750" indent="-285750" algn="just">
              <a:buFont typeface="Arial" panose="020B0604020202020204" pitchFamily="34" charset="0"/>
              <a:buChar char="•"/>
            </a:pPr>
            <a:r>
              <a:rPr lang="en-GB" sz="1600" dirty="0">
                <a:latin typeface="+mj-lt"/>
              </a:rPr>
              <a:t>Appointees within the Managerial/Officer/Practitioners streams must have served in their current grade, and if appointed are to serve in  the new grade, for a minimum of two (2) years before being eligible to apply laterally</a:t>
            </a:r>
          </a:p>
          <a:p>
            <a:pPr marL="285750" indent="-285750" algn="just">
              <a:buFont typeface="Arial" panose="020B0604020202020204" pitchFamily="34" charset="0"/>
              <a:buChar char="•"/>
            </a:pPr>
            <a:endParaRPr lang="en-GB" sz="1600" dirty="0">
              <a:latin typeface="+mj-lt"/>
            </a:endParaRPr>
          </a:p>
          <a:p>
            <a:pPr marL="285750" indent="-285750" algn="just">
              <a:buFont typeface="Arial" panose="020B0604020202020204" pitchFamily="34" charset="0"/>
              <a:buChar char="•"/>
            </a:pPr>
            <a:r>
              <a:rPr lang="en-GB" sz="1600" dirty="0">
                <a:latin typeface="+mj-lt"/>
              </a:rPr>
              <a:t>All other officers must be confirmed in appointment, and are to serve in the new grade, for a minimum of two (2) years, before being eligible to apply laterally</a:t>
            </a:r>
          </a:p>
          <a:p>
            <a:pPr marL="285750" indent="-285750" algn="just">
              <a:buFont typeface="Arial" panose="020B0604020202020204" pitchFamily="34" charset="0"/>
              <a:buChar char="•"/>
            </a:pPr>
            <a:endParaRPr lang="en-GB" sz="1600" dirty="0">
              <a:latin typeface="+mj-lt"/>
            </a:endParaRPr>
          </a:p>
          <a:p>
            <a:pPr marL="285750" lvl="0" indent="-285750" algn="just">
              <a:spcBef>
                <a:spcPts val="600"/>
              </a:spcBef>
              <a:spcAft>
                <a:spcPts val="600"/>
              </a:spcAft>
              <a:buFont typeface="Arial" panose="020B0604020202020204" pitchFamily="34" charset="0"/>
              <a:buChar char="•"/>
              <a:tabLst>
                <a:tab pos="457200" algn="l"/>
              </a:tabLst>
            </a:pPr>
            <a:r>
              <a:rPr lang="en-GB" sz="1600" dirty="0">
                <a:effectLst/>
                <a:latin typeface="+mj-lt"/>
                <a:ea typeface="Calibri" panose="020F0502020204030204" pitchFamily="34" charset="0"/>
                <a:cs typeface="Times New Roman" panose="02020603050405020304" pitchFamily="18" charset="0"/>
              </a:rPr>
              <a:t>This is not applicable:-</a:t>
            </a:r>
          </a:p>
          <a:p>
            <a:pPr marL="800100" lvl="1" indent="-342900" algn="just">
              <a:spcBef>
                <a:spcPts val="600"/>
              </a:spcBef>
              <a:spcAft>
                <a:spcPts val="600"/>
              </a:spcAft>
              <a:buFont typeface="Courier New" panose="02070309020205020404" pitchFamily="49" charset="0"/>
              <a:buChar char="o"/>
              <a:tabLst>
                <a:tab pos="457200" algn="l"/>
              </a:tabLst>
            </a:pPr>
            <a:r>
              <a:rPr lang="en-GB" sz="1600" dirty="0">
                <a:effectLst/>
                <a:latin typeface="+mj-lt"/>
                <a:ea typeface="Calibri" panose="020F0502020204030204" pitchFamily="34" charset="0"/>
                <a:cs typeface="Times New Roman" panose="02020603050405020304" pitchFamily="18" charset="0"/>
              </a:rPr>
              <a:t>for promotion purposes, in which case the requirement to be confirmed in the current post must still be satisfied</a:t>
            </a:r>
          </a:p>
          <a:p>
            <a:pPr marL="800100" lvl="1" indent="-342900" algn="just">
              <a:spcBef>
                <a:spcPts val="600"/>
              </a:spcBef>
              <a:spcAft>
                <a:spcPts val="600"/>
              </a:spcAft>
              <a:buFont typeface="Courier New" panose="02070309020205020404" pitchFamily="49" charset="0"/>
              <a:buChar char="o"/>
              <a:tabLst>
                <a:tab pos="457200" algn="l"/>
              </a:tabLst>
            </a:pPr>
            <a:r>
              <a:rPr lang="en-GB" sz="1600" dirty="0">
                <a:latin typeface="+mj-lt"/>
                <a:ea typeface="Calibri" panose="020F0502020204030204" pitchFamily="34" charset="0"/>
                <a:cs typeface="Times New Roman" panose="02020603050405020304" pitchFamily="18" charset="0"/>
              </a:rPr>
              <a:t>In the case of Gozo-resident candidates working in Malta who apply for the same post in Gozo</a:t>
            </a:r>
          </a:p>
          <a:p>
            <a:pPr marL="800100" lvl="1" indent="-342900" algn="just">
              <a:spcBef>
                <a:spcPts val="600"/>
              </a:spcBef>
              <a:spcAft>
                <a:spcPts val="600"/>
              </a:spcAft>
              <a:buFont typeface="Courier New" panose="02070309020205020404" pitchFamily="49" charset="0"/>
              <a:buChar char="o"/>
              <a:tabLst>
                <a:tab pos="457200" algn="l"/>
              </a:tabLst>
            </a:pPr>
            <a:endParaRPr lang="en-GB" sz="1600" dirty="0">
              <a:latin typeface="+mj-lt"/>
              <a:ea typeface="Calibri" panose="020F0502020204030204" pitchFamily="34" charset="0"/>
              <a:cs typeface="Times New Roman" panose="02020603050405020304" pitchFamily="18" charset="0"/>
            </a:endParaRPr>
          </a:p>
          <a:p>
            <a:pPr algn="just"/>
            <a:r>
              <a:rPr lang="en-GB" sz="1600" dirty="0">
                <a:latin typeface="+mj-lt"/>
              </a:rPr>
              <a:t>Such lateral applications are still subject to the condition that the area of specialisation of the vacancy applied for is different to the one held by the applicant and requires a specific related qualification as an eligibility requirement, which the applicant must satisfy.  For this purpose, it is clarified that the </a:t>
            </a:r>
            <a:r>
              <a:rPr lang="en-GB" sz="1600" i="1" dirty="0">
                <a:latin typeface="+mj-lt"/>
              </a:rPr>
              <a:t>Human Resources (HR) </a:t>
            </a:r>
            <a:r>
              <a:rPr lang="en-GB" sz="1600" dirty="0">
                <a:latin typeface="+mj-lt"/>
              </a:rPr>
              <a:t>and </a:t>
            </a:r>
            <a:r>
              <a:rPr lang="en-GB" sz="1600" i="1" dirty="0">
                <a:latin typeface="+mj-lt"/>
              </a:rPr>
              <a:t>People Management (PM</a:t>
            </a:r>
            <a:r>
              <a:rPr lang="en-GB" sz="1600" dirty="0">
                <a:latin typeface="+mj-lt"/>
              </a:rPr>
              <a:t>) areas of specialisation, applicable within the </a:t>
            </a:r>
            <a:r>
              <a:rPr lang="en-GB" sz="1600" i="1" dirty="0">
                <a:latin typeface="+mj-lt"/>
              </a:rPr>
              <a:t>Qualified Class (Managerial Stream),</a:t>
            </a:r>
            <a:r>
              <a:rPr lang="en-GB" sz="1600" dirty="0">
                <a:latin typeface="+mj-lt"/>
              </a:rPr>
              <a:t> are consolidated into one common</a:t>
            </a:r>
            <a:r>
              <a:rPr lang="en-GB" sz="1600" b="1" dirty="0">
                <a:latin typeface="+mj-lt"/>
              </a:rPr>
              <a:t> </a:t>
            </a:r>
            <a:r>
              <a:rPr lang="en-GB" sz="1600" b="1" i="1" dirty="0">
                <a:latin typeface="+mj-lt"/>
              </a:rPr>
              <a:t>HR</a:t>
            </a:r>
            <a:r>
              <a:rPr lang="en-GB" sz="1600" i="1" dirty="0">
                <a:latin typeface="+mj-lt"/>
              </a:rPr>
              <a:t> </a:t>
            </a:r>
            <a:r>
              <a:rPr lang="en-GB" sz="1600" dirty="0">
                <a:latin typeface="+mj-lt"/>
              </a:rPr>
              <a:t>area of</a:t>
            </a:r>
            <a:r>
              <a:rPr lang="en-GB" sz="1600" i="1" dirty="0">
                <a:latin typeface="+mj-lt"/>
              </a:rPr>
              <a:t> </a:t>
            </a:r>
            <a:r>
              <a:rPr lang="en-GB" sz="1600" dirty="0">
                <a:latin typeface="+mj-lt"/>
              </a:rPr>
              <a:t>specialisation for the purposes of application, selection and appointment to </a:t>
            </a:r>
            <a:r>
              <a:rPr lang="en-GB" sz="1600" i="1" dirty="0">
                <a:latin typeface="+mj-lt"/>
              </a:rPr>
              <a:t>managerial </a:t>
            </a:r>
            <a:r>
              <a:rPr lang="en-GB" sz="1600" dirty="0">
                <a:latin typeface="+mj-lt"/>
              </a:rPr>
              <a:t>grades.</a:t>
            </a:r>
          </a:p>
          <a:p>
            <a:pPr lvl="0" algn="just">
              <a:spcBef>
                <a:spcPts val="600"/>
              </a:spcBef>
              <a:spcAft>
                <a:spcPts val="600"/>
              </a:spcAft>
              <a:tabLst>
                <a:tab pos="457200" algn="l"/>
              </a:tabLst>
            </a:pPr>
            <a:endParaRPr lang="en-GB" sz="1600" dirty="0">
              <a:ea typeface="Calibri" panose="020F0502020204030204" pitchFamily="34" charset="0"/>
              <a:cs typeface="Times New Roman" panose="02020603050405020304" pitchFamily="18" charset="0"/>
            </a:endParaRPr>
          </a:p>
          <a:p>
            <a:pPr marL="800100" lvl="1" indent="-342900" algn="just">
              <a:spcBef>
                <a:spcPts val="600"/>
              </a:spcBef>
              <a:spcAft>
                <a:spcPts val="600"/>
              </a:spcAft>
              <a:buFont typeface="Courier New" panose="02070309020205020404" pitchFamily="49" charset="0"/>
              <a:buChar char="o"/>
              <a:tabLst>
                <a:tab pos="457200" algn="l"/>
              </a:tabLst>
            </a:pPr>
            <a:endParaRPr lang="en-GB" sz="1600" dirty="0">
              <a:latin typeface="+mj-lt"/>
              <a:ea typeface="Calibri" panose="020F0502020204030204" pitchFamily="34" charset="0"/>
              <a:cs typeface="Times New Roman" panose="02020603050405020304" pitchFamily="18" charset="0"/>
            </a:endParaRPr>
          </a:p>
        </p:txBody>
      </p:sp>
      <p:sp>
        <p:nvSpPr>
          <p:cNvPr id="3" name="Slide Number Placeholder 2">
            <a:extLst>
              <a:ext uri="{FF2B5EF4-FFF2-40B4-BE49-F238E27FC236}">
                <a16:creationId xmlns:a16="http://schemas.microsoft.com/office/drawing/2014/main" id="{0DE21156-A0E9-F708-83AE-844AA2A4A528}"/>
              </a:ext>
            </a:extLst>
          </p:cNvPr>
          <p:cNvSpPr>
            <a:spLocks noGrp="1"/>
          </p:cNvSpPr>
          <p:nvPr>
            <p:ph type="sldNum" sz="quarter" idx="12"/>
          </p:nvPr>
        </p:nvSpPr>
        <p:spPr/>
        <p:txBody>
          <a:bodyPr/>
          <a:lstStyle/>
          <a:p>
            <a:fld id="{5DF7E9A8-6037-4FD4-9810-C6DA5787F4B7}" type="slidenum">
              <a:rPr lang="en-GB" smtClean="0"/>
              <a:t>13</a:t>
            </a:fld>
            <a:endParaRPr lang="en-GB"/>
          </a:p>
        </p:txBody>
      </p:sp>
    </p:spTree>
    <p:extLst>
      <p:ext uri="{BB962C8B-B14F-4D97-AF65-F5344CB8AC3E}">
        <p14:creationId xmlns:p14="http://schemas.microsoft.com/office/powerpoint/2010/main" val="20965241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2FFA61-4E18-046B-0BE3-D5840CA8626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590360D-27DA-9BF0-3919-4EFD0D2EFEBE}"/>
              </a:ext>
            </a:extLst>
          </p:cNvPr>
          <p:cNvSpPr>
            <a:spLocks noGrp="1"/>
          </p:cNvSpPr>
          <p:nvPr>
            <p:ph idx="1"/>
          </p:nvPr>
        </p:nvSpPr>
        <p:spPr>
          <a:xfrm>
            <a:off x="2069431" y="1058779"/>
            <a:ext cx="9356558" cy="4740442"/>
          </a:xfrm>
        </p:spPr>
        <p:txBody>
          <a:bodyPr>
            <a:normAutofit fontScale="70000" lnSpcReduction="20000"/>
          </a:bodyPr>
          <a:lstStyle/>
          <a:p>
            <a:pPr marL="0" indent="0" algn="just">
              <a:buNone/>
            </a:pPr>
            <a:r>
              <a:rPr lang="en-GB" dirty="0">
                <a:latin typeface="+mj-lt"/>
              </a:rPr>
              <a:t>Acceptance of an </a:t>
            </a:r>
            <a:r>
              <a:rPr lang="en-GB" b="1" dirty="0">
                <a:latin typeface="+mj-lt"/>
              </a:rPr>
              <a:t>indefinite</a:t>
            </a:r>
            <a:r>
              <a:rPr lang="en-GB" dirty="0">
                <a:latin typeface="+mj-lt"/>
              </a:rPr>
              <a:t> appointment signifies that any pending applications within the Public Service are automatically considered renounced, unless the latter are:- </a:t>
            </a:r>
          </a:p>
          <a:p>
            <a:pPr marL="571500" indent="-571500" algn="just">
              <a:buFont typeface="+mj-lt"/>
              <a:buAutoNum type="romanLcPeriod"/>
            </a:pPr>
            <a:r>
              <a:rPr lang="en-GB" dirty="0">
                <a:latin typeface="+mj-lt"/>
              </a:rPr>
              <a:t>applications for SAAC/ADAC positions; or  </a:t>
            </a:r>
          </a:p>
          <a:p>
            <a:pPr marL="571500" indent="-571500" algn="just">
              <a:buFont typeface="+mj-lt"/>
              <a:buAutoNum type="romanLcPeriod"/>
            </a:pPr>
            <a:r>
              <a:rPr lang="en-GB" dirty="0">
                <a:latin typeface="+mj-lt"/>
              </a:rPr>
              <a:t>applications for a definite position; or  </a:t>
            </a:r>
          </a:p>
          <a:p>
            <a:pPr marL="571500" indent="-571500" algn="just">
              <a:buFont typeface="+mj-lt"/>
              <a:buAutoNum type="romanLcPeriod"/>
            </a:pPr>
            <a:r>
              <a:rPr lang="en-GB" dirty="0">
                <a:latin typeface="+mj-lt"/>
              </a:rPr>
              <a:t>applications by Gozo-resident officers who have accepted an appointment in Malta while having a pending application for a post in Gozo; or </a:t>
            </a:r>
          </a:p>
          <a:p>
            <a:pPr marL="571500" indent="-571500" algn="just">
              <a:buFont typeface="+mj-lt"/>
              <a:buAutoNum type="romanLcPeriod"/>
            </a:pPr>
            <a:r>
              <a:rPr lang="en-GB" dirty="0">
                <a:latin typeface="+mj-lt"/>
              </a:rPr>
              <a:t>applications for a post/indefinite position which is higher than the one accepted. </a:t>
            </a:r>
          </a:p>
          <a:p>
            <a:pPr marL="0" indent="0" algn="just">
              <a:buNone/>
            </a:pPr>
            <a:endParaRPr lang="en-GB" dirty="0">
              <a:latin typeface="+mj-lt"/>
            </a:endParaRPr>
          </a:p>
          <a:p>
            <a:pPr marL="0" indent="0" algn="just">
              <a:buNone/>
            </a:pPr>
            <a:r>
              <a:rPr lang="en-GB" dirty="0">
                <a:latin typeface="+mj-lt"/>
              </a:rPr>
              <a:t>Acceptance of a </a:t>
            </a:r>
            <a:r>
              <a:rPr lang="en-GB" b="1" dirty="0">
                <a:latin typeface="+mj-lt"/>
              </a:rPr>
              <a:t>definite</a:t>
            </a:r>
            <a:r>
              <a:rPr lang="en-GB" dirty="0">
                <a:latin typeface="+mj-lt"/>
              </a:rPr>
              <a:t> appointment signifies that any pending applications within the Public Service are automatically considered renounced, unless the latter are:- </a:t>
            </a:r>
          </a:p>
          <a:p>
            <a:pPr marL="571500" indent="-571500" algn="just">
              <a:buFont typeface="+mj-lt"/>
              <a:buAutoNum type="romanLcPeriod"/>
            </a:pPr>
            <a:r>
              <a:rPr lang="en-GB" dirty="0">
                <a:latin typeface="+mj-lt"/>
              </a:rPr>
              <a:t>applications for SAAC/ADAC positions; or  </a:t>
            </a:r>
          </a:p>
          <a:p>
            <a:pPr marL="571500" indent="-571500" algn="just">
              <a:buFont typeface="+mj-lt"/>
              <a:buAutoNum type="romanLcPeriod"/>
            </a:pPr>
            <a:r>
              <a:rPr lang="en-GB" dirty="0">
                <a:latin typeface="+mj-lt"/>
              </a:rPr>
              <a:t>applications for a post/indefinite position; </a:t>
            </a:r>
          </a:p>
          <a:p>
            <a:pPr marL="571500" indent="-571500" algn="just">
              <a:buFont typeface="+mj-lt"/>
              <a:buAutoNum type="romanLcPeriod"/>
            </a:pPr>
            <a:r>
              <a:rPr lang="en-GB" dirty="0">
                <a:latin typeface="+mj-lt"/>
              </a:rPr>
              <a:t>applications by Gozo-resident officers who have accepted an appointment in Malta while having a pending application for a definite position in Gozo; or </a:t>
            </a:r>
          </a:p>
          <a:p>
            <a:pPr marL="571500" indent="-571500" algn="just">
              <a:buFont typeface="+mj-lt"/>
              <a:buAutoNum type="romanLcPeriod"/>
            </a:pPr>
            <a:r>
              <a:rPr lang="en-GB" dirty="0">
                <a:latin typeface="+mj-lt"/>
              </a:rPr>
              <a:t>applications for a definite position which is higher than the one accepted</a:t>
            </a:r>
          </a:p>
        </p:txBody>
      </p:sp>
      <p:sp>
        <p:nvSpPr>
          <p:cNvPr id="4" name="Footer Placeholder 3">
            <a:extLst>
              <a:ext uri="{FF2B5EF4-FFF2-40B4-BE49-F238E27FC236}">
                <a16:creationId xmlns:a16="http://schemas.microsoft.com/office/drawing/2014/main" id="{CB8A85B8-949E-F78B-3E43-230CA8C29A30}"/>
              </a:ext>
            </a:extLst>
          </p:cNvPr>
          <p:cNvSpPr>
            <a:spLocks noGrp="1"/>
          </p:cNvSpPr>
          <p:nvPr>
            <p:ph type="ftr" sz="quarter" idx="11"/>
          </p:nvPr>
        </p:nvSpPr>
        <p:spPr/>
        <p:txBody>
          <a:bodyPr/>
          <a:lstStyle/>
          <a:p>
            <a:r>
              <a:rPr lang="en-GB"/>
              <a:t>The Selection Process under Delegated Authority in the Malta Public Service</a:t>
            </a:r>
          </a:p>
        </p:txBody>
      </p:sp>
      <p:sp>
        <p:nvSpPr>
          <p:cNvPr id="5" name="Slide Number Placeholder 4">
            <a:extLst>
              <a:ext uri="{FF2B5EF4-FFF2-40B4-BE49-F238E27FC236}">
                <a16:creationId xmlns:a16="http://schemas.microsoft.com/office/drawing/2014/main" id="{C3E66529-2724-0CC7-2523-002F004716AC}"/>
              </a:ext>
            </a:extLst>
          </p:cNvPr>
          <p:cNvSpPr>
            <a:spLocks noGrp="1"/>
          </p:cNvSpPr>
          <p:nvPr>
            <p:ph type="sldNum" sz="quarter" idx="12"/>
          </p:nvPr>
        </p:nvSpPr>
        <p:spPr/>
        <p:txBody>
          <a:bodyPr/>
          <a:lstStyle/>
          <a:p>
            <a:fld id="{5DF7E9A8-6037-4FD4-9810-C6DA5787F4B7}" type="slidenum">
              <a:rPr lang="en-GB" smtClean="0"/>
              <a:t>14</a:t>
            </a:fld>
            <a:endParaRPr lang="en-GB"/>
          </a:p>
        </p:txBody>
      </p:sp>
    </p:spTree>
    <p:extLst>
      <p:ext uri="{BB962C8B-B14F-4D97-AF65-F5344CB8AC3E}">
        <p14:creationId xmlns:p14="http://schemas.microsoft.com/office/powerpoint/2010/main" val="29946907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645414E-4C59-B7AE-5A8D-C2B21367B625}"/>
              </a:ext>
            </a:extLst>
          </p:cNvPr>
          <p:cNvSpPr>
            <a:spLocks noGrp="1"/>
          </p:cNvSpPr>
          <p:nvPr>
            <p:ph idx="1"/>
          </p:nvPr>
        </p:nvSpPr>
        <p:spPr>
          <a:xfrm>
            <a:off x="1950720" y="1036320"/>
            <a:ext cx="9403080" cy="5140643"/>
          </a:xfrm>
        </p:spPr>
        <p:txBody>
          <a:bodyPr>
            <a:noAutofit/>
          </a:bodyPr>
          <a:lstStyle/>
          <a:p>
            <a:pPr marL="342900" lvl="0" indent="-342900" algn="just">
              <a:buFont typeface="Arial" panose="020B0604020202020204" pitchFamily="34" charset="0"/>
              <a:buChar char="•"/>
              <a:tabLst>
                <a:tab pos="457200" algn="l"/>
              </a:tabLst>
            </a:pPr>
            <a:r>
              <a:rPr lang="en-GB" sz="2000" b="1" dirty="0">
                <a:effectLst/>
                <a:latin typeface="+mj-lt"/>
                <a:ea typeface="Calibri" panose="020F0502020204030204" pitchFamily="34" charset="0"/>
                <a:cs typeface="Times New Roman" panose="02020603050405020304" pitchFamily="18" charset="0"/>
              </a:rPr>
              <a:t>Service in the grade </a:t>
            </a:r>
            <a:r>
              <a:rPr lang="en-GB" sz="2000" dirty="0">
                <a:effectLst/>
                <a:latin typeface="+mj-lt"/>
                <a:ea typeface="Calibri" panose="020F0502020204030204" pitchFamily="34" charset="0"/>
                <a:cs typeface="Times New Roman" panose="02020603050405020304" pitchFamily="18" charset="0"/>
              </a:rPr>
              <a:t>means service in a particular grade in the Public Service, starting from the applicant’s date of appointment to that grade</a:t>
            </a:r>
          </a:p>
          <a:p>
            <a:pPr marL="342900" lvl="0" indent="-342900" algn="just">
              <a:buFont typeface="Arial" panose="020B0604020202020204" pitchFamily="34" charset="0"/>
              <a:buChar char="•"/>
              <a:tabLst>
                <a:tab pos="457200" algn="l"/>
              </a:tabLst>
            </a:pPr>
            <a:r>
              <a:rPr lang="en-GB" sz="2000" dirty="0">
                <a:effectLst/>
                <a:latin typeface="+mj-lt"/>
                <a:ea typeface="Calibri" panose="020F0502020204030204" pitchFamily="34" charset="0"/>
                <a:cs typeface="Times New Roman" panose="02020603050405020304" pitchFamily="18" charset="0"/>
              </a:rPr>
              <a:t>The following count as service in the grade for the purposes of satisfying the eligibility criteria (Section 3.10.2 of the Manual on Resourcing Policies and Procedures):</a:t>
            </a:r>
          </a:p>
          <a:p>
            <a:pPr marL="742950" lvl="1" indent="-285750" algn="just">
              <a:buFont typeface="Arial" panose="020B0604020202020204" pitchFamily="34" charset="0"/>
              <a:buChar char="•"/>
              <a:tabLst>
                <a:tab pos="914400" algn="l"/>
              </a:tabLst>
            </a:pPr>
            <a:r>
              <a:rPr lang="en-GB" sz="2000" dirty="0">
                <a:effectLst/>
                <a:latin typeface="+mj-lt"/>
                <a:ea typeface="Calibri" panose="020F0502020204030204" pitchFamily="34" charset="0"/>
                <a:cs typeface="Times New Roman" panose="02020603050405020304" pitchFamily="18" charset="0"/>
              </a:rPr>
              <a:t>all paid leave</a:t>
            </a:r>
          </a:p>
          <a:p>
            <a:pPr marL="742950" lvl="1" indent="-285750" algn="just">
              <a:buFont typeface="Arial" panose="020B0604020202020204" pitchFamily="34" charset="0"/>
              <a:buChar char="•"/>
              <a:tabLst>
                <a:tab pos="914400" algn="l"/>
              </a:tabLst>
            </a:pPr>
            <a:r>
              <a:rPr lang="en-GB" sz="2000" dirty="0">
                <a:effectLst/>
                <a:latin typeface="+mj-lt"/>
                <a:ea typeface="Calibri" panose="020F0502020204030204" pitchFamily="34" charset="0"/>
                <a:cs typeface="Times New Roman" panose="02020603050405020304" pitchFamily="18" charset="0"/>
              </a:rPr>
              <a:t>all leave (paid and unpaid) on grounds of public policy</a:t>
            </a:r>
          </a:p>
          <a:p>
            <a:pPr marL="742950" lvl="1" indent="-285750" algn="just">
              <a:buFont typeface="Arial" panose="020B0604020202020204" pitchFamily="34" charset="0"/>
              <a:buChar char="•"/>
              <a:tabLst>
                <a:tab pos="914400" algn="l"/>
              </a:tabLst>
            </a:pPr>
            <a:r>
              <a:rPr lang="en-GB" sz="2000" dirty="0">
                <a:effectLst/>
                <a:latin typeface="+mj-lt"/>
                <a:ea typeface="Calibri" panose="020F0502020204030204" pitchFamily="34" charset="0"/>
                <a:cs typeface="Times New Roman" panose="02020603050405020304" pitchFamily="18" charset="0"/>
              </a:rPr>
              <a:t>unpaid leave related to family-friendly measures, other than Parental Leave, subject to a limit of one year in aggregate</a:t>
            </a:r>
          </a:p>
          <a:p>
            <a:pPr marL="742950" lvl="1" indent="-285750" algn="just">
              <a:buFont typeface="Arial" panose="020B0604020202020204" pitchFamily="34" charset="0"/>
              <a:buChar char="•"/>
              <a:tabLst>
                <a:tab pos="914400" algn="l"/>
              </a:tabLst>
            </a:pPr>
            <a:r>
              <a:rPr lang="en-GB" sz="2000" dirty="0">
                <a:effectLst/>
                <a:latin typeface="+mj-lt"/>
                <a:ea typeface="Calibri" panose="020F0502020204030204" pitchFamily="34" charset="0"/>
                <a:cs typeface="Times New Roman" panose="02020603050405020304" pitchFamily="18" charset="0"/>
              </a:rPr>
              <a:t>all Parental Leave</a:t>
            </a:r>
          </a:p>
          <a:p>
            <a:pPr marL="342900" lvl="0" indent="-342900" algn="just">
              <a:buFont typeface="Arial" panose="020B0604020202020204" pitchFamily="34" charset="0"/>
              <a:buChar char="•"/>
            </a:pPr>
            <a:r>
              <a:rPr lang="en-GB" sz="2000" dirty="0">
                <a:effectLst/>
                <a:latin typeface="+mj-lt"/>
                <a:ea typeface="Calibri" panose="020F0502020204030204" pitchFamily="34" charset="0"/>
                <a:cs typeface="Times New Roman" panose="02020603050405020304" pitchFamily="18" charset="0"/>
              </a:rPr>
              <a:t>In the case of delays of appointment up to twelve weeks, where the period of delay is treated as unpaid leave, such unpaid leave is reckonable for the purpose of calculating service in the grade</a:t>
            </a:r>
          </a:p>
          <a:p>
            <a:pPr marL="360363" indent="-360363" algn="just"/>
            <a:r>
              <a:rPr lang="en-GB" sz="2000" dirty="0">
                <a:effectLst/>
                <a:latin typeface="+mj-lt"/>
                <a:ea typeface="Calibri" panose="020F0502020204030204" pitchFamily="34" charset="0"/>
              </a:rPr>
              <a:t>The first 365 days or twelve (12) months of work on a reduced hour time-table is reckoned as full-time service; subsequent periods of work on a reduced hour time-table is reckoned pro-rata</a:t>
            </a:r>
            <a:endParaRPr lang="en-GB" sz="2000" dirty="0">
              <a:latin typeface="+mj-lt"/>
            </a:endParaRPr>
          </a:p>
        </p:txBody>
      </p:sp>
      <p:sp>
        <p:nvSpPr>
          <p:cNvPr id="2" name="Footer Placeholder 1">
            <a:extLst>
              <a:ext uri="{FF2B5EF4-FFF2-40B4-BE49-F238E27FC236}">
                <a16:creationId xmlns:a16="http://schemas.microsoft.com/office/drawing/2014/main" id="{8FB1CF16-9034-9BAD-D767-9AD576F1F06F}"/>
              </a:ext>
            </a:extLst>
          </p:cNvPr>
          <p:cNvSpPr>
            <a:spLocks noGrp="1"/>
          </p:cNvSpPr>
          <p:nvPr>
            <p:ph type="ftr" sz="quarter" idx="11"/>
          </p:nvPr>
        </p:nvSpPr>
        <p:spPr/>
        <p:txBody>
          <a:bodyPr/>
          <a:lstStyle/>
          <a:p>
            <a:r>
              <a:rPr lang="en-GB"/>
              <a:t>The Selection Process under Delegated Authority in the Malta Public Service</a:t>
            </a:r>
          </a:p>
        </p:txBody>
      </p:sp>
      <p:sp>
        <p:nvSpPr>
          <p:cNvPr id="4" name="Slide Number Placeholder 3">
            <a:extLst>
              <a:ext uri="{FF2B5EF4-FFF2-40B4-BE49-F238E27FC236}">
                <a16:creationId xmlns:a16="http://schemas.microsoft.com/office/drawing/2014/main" id="{3AFD5D0D-1D84-1605-1D79-328267BAB963}"/>
              </a:ext>
            </a:extLst>
          </p:cNvPr>
          <p:cNvSpPr>
            <a:spLocks noGrp="1"/>
          </p:cNvSpPr>
          <p:nvPr>
            <p:ph type="sldNum" sz="quarter" idx="12"/>
          </p:nvPr>
        </p:nvSpPr>
        <p:spPr/>
        <p:txBody>
          <a:bodyPr/>
          <a:lstStyle/>
          <a:p>
            <a:fld id="{5DF7E9A8-6037-4FD4-9810-C6DA5787F4B7}" type="slidenum">
              <a:rPr lang="en-GB" smtClean="0"/>
              <a:t>15</a:t>
            </a:fld>
            <a:endParaRPr lang="en-GB"/>
          </a:p>
        </p:txBody>
      </p:sp>
    </p:spTree>
    <p:extLst>
      <p:ext uri="{BB962C8B-B14F-4D97-AF65-F5344CB8AC3E}">
        <p14:creationId xmlns:p14="http://schemas.microsoft.com/office/powerpoint/2010/main" val="20993903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645414E-4C59-B7AE-5A8D-C2B21367B625}"/>
              </a:ext>
            </a:extLst>
          </p:cNvPr>
          <p:cNvSpPr>
            <a:spLocks noGrp="1"/>
          </p:cNvSpPr>
          <p:nvPr>
            <p:ph idx="1"/>
          </p:nvPr>
        </p:nvSpPr>
        <p:spPr>
          <a:xfrm>
            <a:off x="1930400" y="770562"/>
            <a:ext cx="9423400" cy="5508002"/>
          </a:xfrm>
        </p:spPr>
        <p:txBody>
          <a:bodyPr>
            <a:noAutofit/>
          </a:bodyPr>
          <a:lstStyle/>
          <a:p>
            <a:pPr marL="0" lvl="0" indent="0" algn="just">
              <a:buNone/>
              <a:tabLst>
                <a:tab pos="457200" algn="l"/>
              </a:tabLst>
            </a:pPr>
            <a:r>
              <a:rPr lang="en-GB" sz="2000" b="1" dirty="0">
                <a:effectLst/>
                <a:latin typeface="Calibri Light" panose="020F0302020204030204" pitchFamily="34" charset="0"/>
                <a:ea typeface="Calibri" panose="020F0502020204030204" pitchFamily="34" charset="0"/>
                <a:cs typeface="Times New Roman" panose="02020603050405020304" pitchFamily="18" charset="0"/>
              </a:rPr>
              <a:t>Experience</a:t>
            </a:r>
            <a:r>
              <a:rPr lang="en-GB" sz="2000" dirty="0">
                <a:effectLst/>
                <a:latin typeface="Calibri Light" panose="020F0302020204030204" pitchFamily="34" charset="0"/>
                <a:ea typeface="Calibri" panose="020F0502020204030204" pitchFamily="34" charset="0"/>
                <a:cs typeface="Times New Roman" panose="02020603050405020304" pitchFamily="18" charset="0"/>
              </a:rPr>
              <a:t>, as distinct from service in the grade, must be directly related to the duties of the post. Experience is the performance of actual duties in the field specified in the Agreement</a:t>
            </a:r>
          </a:p>
          <a:p>
            <a:pPr marL="0" indent="0" algn="just">
              <a:buNone/>
            </a:pPr>
            <a:r>
              <a:rPr lang="en-GB" sz="2000" dirty="0">
                <a:latin typeface="+mj-lt"/>
              </a:rPr>
              <a:t>Previous proven experience is reckonable for the purpose of satisfying eligibility criteria when a person is applying through a call for applications for a post or position in the Public Service and is also taken into consideration when awarding marks during the selection process.  Previous proven experience includes:-</a:t>
            </a:r>
          </a:p>
          <a:p>
            <a:pPr lvl="0" algn="just"/>
            <a:r>
              <a:rPr lang="en-GB" sz="2000" dirty="0">
                <a:latin typeface="+mj-lt"/>
              </a:rPr>
              <a:t>Experience gained within the Public Administration;</a:t>
            </a:r>
          </a:p>
          <a:p>
            <a:pPr lvl="0" algn="just"/>
            <a:r>
              <a:rPr lang="en-GB" sz="2000" dirty="0">
                <a:latin typeface="+mj-lt"/>
              </a:rPr>
              <a:t>Experience gained with a local or foreign employer; and</a:t>
            </a:r>
          </a:p>
          <a:p>
            <a:pPr algn="just"/>
            <a:r>
              <a:rPr lang="en-GB" sz="2000" dirty="0">
                <a:latin typeface="+mj-lt"/>
              </a:rPr>
              <a:t>Experience gained during a student/traineeship </a:t>
            </a:r>
            <a:r>
              <a:rPr lang="en-GB" sz="2000" i="1" dirty="0">
                <a:latin typeface="+mj-lt"/>
              </a:rPr>
              <a:t>Institute for the Public Services (IPS)</a:t>
            </a:r>
            <a:r>
              <a:rPr lang="en-GB" sz="2000" dirty="0">
                <a:latin typeface="+mj-lt"/>
              </a:rPr>
              <a:t> scheme, provided that such experience was carried out in a mature relevant environment and that it is proven that such experience was carried out at the appropriate level.  In this case, when the eligibility requisites include a number of years of experience, the “full-time” equivalence principle should apply, i.e. if the eligibility requisite stipulates 2 years’ experience, a candidate who has been working a 20-hour working week would need 4 years on a 20-hour working week as experience.</a:t>
            </a:r>
            <a:endParaRPr lang="en-GB" sz="2000" dirty="0">
              <a:effectLst/>
              <a:latin typeface="+mj-lt"/>
              <a:ea typeface="Calibri" panose="020F0502020204030204" pitchFamily="34"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EB44781E-8AF2-A29E-3480-7B84744D2F96}"/>
              </a:ext>
            </a:extLst>
          </p:cNvPr>
          <p:cNvSpPr>
            <a:spLocks noGrp="1"/>
          </p:cNvSpPr>
          <p:nvPr>
            <p:ph type="ftr" sz="quarter" idx="11"/>
          </p:nvPr>
        </p:nvSpPr>
        <p:spPr/>
        <p:txBody>
          <a:bodyPr/>
          <a:lstStyle/>
          <a:p>
            <a:r>
              <a:rPr lang="en-GB"/>
              <a:t>The Selection Process under Delegated Authority in the Malta Public Service</a:t>
            </a:r>
          </a:p>
        </p:txBody>
      </p:sp>
      <p:sp>
        <p:nvSpPr>
          <p:cNvPr id="4" name="Slide Number Placeholder 3">
            <a:extLst>
              <a:ext uri="{FF2B5EF4-FFF2-40B4-BE49-F238E27FC236}">
                <a16:creationId xmlns:a16="http://schemas.microsoft.com/office/drawing/2014/main" id="{94F15823-4B8A-0C94-ABBB-FB818D8565AD}"/>
              </a:ext>
            </a:extLst>
          </p:cNvPr>
          <p:cNvSpPr>
            <a:spLocks noGrp="1"/>
          </p:cNvSpPr>
          <p:nvPr>
            <p:ph type="sldNum" sz="quarter" idx="12"/>
          </p:nvPr>
        </p:nvSpPr>
        <p:spPr/>
        <p:txBody>
          <a:bodyPr/>
          <a:lstStyle/>
          <a:p>
            <a:fld id="{5DF7E9A8-6037-4FD4-9810-C6DA5787F4B7}" type="slidenum">
              <a:rPr lang="en-GB" smtClean="0"/>
              <a:t>16</a:t>
            </a:fld>
            <a:endParaRPr lang="en-GB"/>
          </a:p>
        </p:txBody>
      </p:sp>
    </p:spTree>
    <p:extLst>
      <p:ext uri="{BB962C8B-B14F-4D97-AF65-F5344CB8AC3E}">
        <p14:creationId xmlns:p14="http://schemas.microsoft.com/office/powerpoint/2010/main" val="36112228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0BE3E09-A89F-074A-1EA8-76A000FD6E59}"/>
              </a:ext>
            </a:extLst>
          </p:cNvPr>
          <p:cNvSpPr>
            <a:spLocks noGrp="1"/>
          </p:cNvSpPr>
          <p:nvPr>
            <p:ph idx="1"/>
          </p:nvPr>
        </p:nvSpPr>
        <p:spPr>
          <a:xfrm>
            <a:off x="2129588" y="998621"/>
            <a:ext cx="9224211" cy="5178342"/>
          </a:xfrm>
        </p:spPr>
        <p:txBody>
          <a:bodyPr/>
          <a:lstStyle/>
          <a:p>
            <a:pPr marL="342900" lvl="0" indent="-342900" algn="just">
              <a:tabLst>
                <a:tab pos="457200" algn="l"/>
              </a:tabLst>
            </a:pPr>
            <a:r>
              <a:rPr lang="en-GB" sz="1800" dirty="0">
                <a:latin typeface="Calibri Light" panose="020F0302020204030204" pitchFamily="34" charset="0"/>
                <a:ea typeface="Calibri" panose="020F0502020204030204" pitchFamily="34" charset="0"/>
                <a:cs typeface="Times New Roman" panose="02020603050405020304" pitchFamily="18" charset="0"/>
              </a:rPr>
              <a:t>Any breaks in these duties are not reckonable, with the exception of the following (Section 3.11.3 of the Manual on Resourcing Policies and Procedures):</a:t>
            </a:r>
            <a:endParaRPr lang="en-GB" sz="1800" dirty="0">
              <a:latin typeface="Calibri" panose="020F0502020204030204" pitchFamily="34" charset="0"/>
              <a:ea typeface="Calibri" panose="020F0502020204030204" pitchFamily="34" charset="0"/>
              <a:cs typeface="Times New Roman" panose="02020603050405020304" pitchFamily="18" charset="0"/>
            </a:endParaRPr>
          </a:p>
          <a:p>
            <a:pPr marL="742950" lvl="1" indent="-285750" algn="just">
              <a:tabLst>
                <a:tab pos="914400" algn="l"/>
              </a:tabLst>
            </a:pPr>
            <a:r>
              <a:rPr lang="en-GB" sz="1800" dirty="0">
                <a:latin typeface="Calibri Light" panose="020F0302020204030204" pitchFamily="34" charset="0"/>
                <a:ea typeface="Calibri" panose="020F0502020204030204" pitchFamily="34" charset="0"/>
                <a:cs typeface="Times New Roman" panose="02020603050405020304" pitchFamily="18" charset="0"/>
              </a:rPr>
              <a:t>maternity leave</a:t>
            </a:r>
            <a:endParaRPr lang="en-GB" sz="1800" dirty="0">
              <a:latin typeface="Calibri" panose="020F0502020204030204" pitchFamily="34" charset="0"/>
              <a:ea typeface="Calibri" panose="020F0502020204030204" pitchFamily="34" charset="0"/>
              <a:cs typeface="Times New Roman" panose="02020603050405020304" pitchFamily="18" charset="0"/>
            </a:endParaRPr>
          </a:p>
          <a:p>
            <a:pPr marL="742950" lvl="1" indent="-285750" algn="just">
              <a:tabLst>
                <a:tab pos="914400" algn="l"/>
              </a:tabLst>
            </a:pPr>
            <a:r>
              <a:rPr lang="en-GB" sz="1800" dirty="0">
                <a:latin typeface="Calibri Light" panose="020F0302020204030204" pitchFamily="34" charset="0"/>
                <a:ea typeface="Calibri" panose="020F0502020204030204" pitchFamily="34" charset="0"/>
                <a:cs typeface="Times New Roman" panose="02020603050405020304" pitchFamily="18" charset="0"/>
              </a:rPr>
              <a:t>sick leave on full pay or half pay</a:t>
            </a:r>
            <a:endParaRPr lang="en-GB" sz="1800" dirty="0">
              <a:latin typeface="Calibri" panose="020F0502020204030204" pitchFamily="34" charset="0"/>
              <a:ea typeface="Calibri" panose="020F0502020204030204" pitchFamily="34" charset="0"/>
              <a:cs typeface="Times New Roman" panose="02020603050405020304" pitchFamily="18" charset="0"/>
            </a:endParaRPr>
          </a:p>
          <a:p>
            <a:pPr marL="742950" lvl="1" indent="-285750" algn="just">
              <a:tabLst>
                <a:tab pos="914400" algn="l"/>
              </a:tabLst>
            </a:pPr>
            <a:r>
              <a:rPr lang="en-GB" sz="1800" dirty="0">
                <a:latin typeface="Calibri Light" panose="020F0302020204030204" pitchFamily="34" charset="0"/>
                <a:ea typeface="Calibri" panose="020F0502020204030204" pitchFamily="34" charset="0"/>
                <a:cs typeface="Times New Roman" panose="02020603050405020304" pitchFamily="18" charset="0"/>
              </a:rPr>
              <a:t>paid or unpaid leave on grounds of public policy</a:t>
            </a:r>
            <a:endParaRPr lang="en-GB" sz="1800" dirty="0">
              <a:latin typeface="Calibri" panose="020F0502020204030204" pitchFamily="34" charset="0"/>
              <a:ea typeface="Calibri" panose="020F0502020204030204" pitchFamily="34" charset="0"/>
              <a:cs typeface="Times New Roman" panose="02020603050405020304" pitchFamily="18" charset="0"/>
            </a:endParaRPr>
          </a:p>
          <a:p>
            <a:pPr marL="742950" lvl="1" indent="-285750" algn="just">
              <a:tabLst>
                <a:tab pos="914400" algn="l"/>
              </a:tabLst>
            </a:pPr>
            <a:r>
              <a:rPr lang="en-GB" sz="1800" dirty="0">
                <a:latin typeface="Calibri Light" panose="020F0302020204030204" pitchFamily="34" charset="0"/>
                <a:ea typeface="Calibri" panose="020F0502020204030204" pitchFamily="34" charset="0"/>
                <a:cs typeface="Times New Roman" panose="02020603050405020304" pitchFamily="18" charset="0"/>
              </a:rPr>
              <a:t>paid leave</a:t>
            </a:r>
            <a:endParaRPr lang="en-GB" sz="1800" dirty="0">
              <a:latin typeface="Calibri" panose="020F0502020204030204" pitchFamily="34" charset="0"/>
              <a:ea typeface="Calibri" panose="020F0502020204030204" pitchFamily="34" charset="0"/>
              <a:cs typeface="Times New Roman" panose="02020603050405020304" pitchFamily="18" charset="0"/>
            </a:endParaRPr>
          </a:p>
          <a:p>
            <a:pPr marL="742950" lvl="1" indent="-285750" algn="just">
              <a:tabLst>
                <a:tab pos="914400" algn="l"/>
              </a:tabLst>
            </a:pPr>
            <a:r>
              <a:rPr lang="en-GB" sz="1800" dirty="0">
                <a:latin typeface="Calibri Light" panose="020F0302020204030204" pitchFamily="34" charset="0"/>
                <a:ea typeface="Calibri" panose="020F0502020204030204" pitchFamily="34" charset="0"/>
                <a:cs typeface="Times New Roman" panose="02020603050405020304" pitchFamily="18" charset="0"/>
              </a:rPr>
              <a:t>unpaid leave for family-friendly measures</a:t>
            </a:r>
            <a:endParaRPr lang="en-GB" sz="1800" dirty="0">
              <a:latin typeface="Calibri" panose="020F0502020204030204" pitchFamily="34" charset="0"/>
              <a:ea typeface="Calibri" panose="020F0502020204030204" pitchFamily="34" charset="0"/>
              <a:cs typeface="Times New Roman" panose="02020603050405020304" pitchFamily="18" charset="0"/>
            </a:endParaRPr>
          </a:p>
          <a:p>
            <a:pPr algn="just"/>
            <a:r>
              <a:rPr lang="en-GB" sz="1800" dirty="0">
                <a:latin typeface="Calibri Light" panose="020F0302020204030204" pitchFamily="34" charset="0"/>
                <a:ea typeface="Calibri" panose="020F0502020204030204" pitchFamily="34" charset="0"/>
                <a:cs typeface="Times New Roman" panose="02020603050405020304" pitchFamily="18" charset="0"/>
              </a:rPr>
              <a:t>However, not more than one year is allowed as reckonable experience in respect of absences due to paid or unpaid leave on grounds of public policy and unpaid leave for family-friendly measures taken together, and provided also that, in total, the two types of absences do not exceed 10% of the period of experience required</a:t>
            </a:r>
          </a:p>
          <a:p>
            <a:pPr algn="just"/>
            <a:r>
              <a:rPr lang="en-GB" sz="1800" dirty="0">
                <a:latin typeface="Calibri Light" panose="020F0302020204030204" pitchFamily="34" charset="0"/>
                <a:ea typeface="Calibri" panose="020F0502020204030204" pitchFamily="34" charset="0"/>
              </a:rPr>
              <a:t>All other periods of authorised leave or absences are not reckonable as experience but are considered as bridging the periods of experience</a:t>
            </a:r>
            <a:endParaRPr lang="en-GB" sz="1800" dirty="0"/>
          </a:p>
          <a:p>
            <a:endParaRPr lang="en-GB" dirty="0"/>
          </a:p>
        </p:txBody>
      </p:sp>
      <p:sp>
        <p:nvSpPr>
          <p:cNvPr id="4" name="Footer Placeholder 3">
            <a:extLst>
              <a:ext uri="{FF2B5EF4-FFF2-40B4-BE49-F238E27FC236}">
                <a16:creationId xmlns:a16="http://schemas.microsoft.com/office/drawing/2014/main" id="{14D2B51F-7C9A-C5DE-2BE9-CE963FD43717}"/>
              </a:ext>
            </a:extLst>
          </p:cNvPr>
          <p:cNvSpPr>
            <a:spLocks noGrp="1"/>
          </p:cNvSpPr>
          <p:nvPr>
            <p:ph type="ftr" sz="quarter" idx="11"/>
          </p:nvPr>
        </p:nvSpPr>
        <p:spPr/>
        <p:txBody>
          <a:bodyPr/>
          <a:lstStyle/>
          <a:p>
            <a:r>
              <a:rPr lang="en-GB"/>
              <a:t>The Selection Process under Delegated Authority in the Malta Public Service</a:t>
            </a:r>
          </a:p>
        </p:txBody>
      </p:sp>
      <p:sp>
        <p:nvSpPr>
          <p:cNvPr id="5" name="Slide Number Placeholder 4">
            <a:extLst>
              <a:ext uri="{FF2B5EF4-FFF2-40B4-BE49-F238E27FC236}">
                <a16:creationId xmlns:a16="http://schemas.microsoft.com/office/drawing/2014/main" id="{A18F31FE-5634-3F73-B999-3298C97F2F80}"/>
              </a:ext>
            </a:extLst>
          </p:cNvPr>
          <p:cNvSpPr>
            <a:spLocks noGrp="1"/>
          </p:cNvSpPr>
          <p:nvPr>
            <p:ph type="sldNum" sz="quarter" idx="12"/>
          </p:nvPr>
        </p:nvSpPr>
        <p:spPr/>
        <p:txBody>
          <a:bodyPr/>
          <a:lstStyle/>
          <a:p>
            <a:fld id="{5DF7E9A8-6037-4FD4-9810-C6DA5787F4B7}" type="slidenum">
              <a:rPr lang="en-GB" smtClean="0"/>
              <a:t>17</a:t>
            </a:fld>
            <a:endParaRPr lang="en-GB"/>
          </a:p>
        </p:txBody>
      </p:sp>
    </p:spTree>
    <p:extLst>
      <p:ext uri="{BB962C8B-B14F-4D97-AF65-F5344CB8AC3E}">
        <p14:creationId xmlns:p14="http://schemas.microsoft.com/office/powerpoint/2010/main" val="13366917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645414E-4C59-B7AE-5A8D-C2B21367B625}"/>
              </a:ext>
            </a:extLst>
          </p:cNvPr>
          <p:cNvSpPr>
            <a:spLocks noGrp="1"/>
          </p:cNvSpPr>
          <p:nvPr>
            <p:ph idx="1"/>
          </p:nvPr>
        </p:nvSpPr>
        <p:spPr>
          <a:xfrm>
            <a:off x="1859280" y="1442720"/>
            <a:ext cx="9494520" cy="4734243"/>
          </a:xfrm>
        </p:spPr>
        <p:txBody>
          <a:bodyPr>
            <a:normAutofit/>
          </a:bodyPr>
          <a:lstStyle/>
          <a:p>
            <a:pPr algn="just"/>
            <a:r>
              <a:rPr lang="en-GB" sz="2000" dirty="0">
                <a:latin typeface="Calibri Light" panose="020F0302020204030204" pitchFamily="34" charset="0"/>
                <a:ea typeface="Calibri" panose="020F0502020204030204" pitchFamily="34" charset="0"/>
                <a:cs typeface="Times New Roman" panose="02020603050405020304" pitchFamily="18" charset="0"/>
              </a:rPr>
              <a:t>C</a:t>
            </a:r>
            <a:r>
              <a:rPr lang="en-GB" sz="2000" dirty="0">
                <a:effectLst/>
                <a:latin typeface="Calibri Light" panose="020F0302020204030204" pitchFamily="34" charset="0"/>
                <a:ea typeface="Calibri" panose="020F0502020204030204" pitchFamily="34" charset="0"/>
                <a:cs typeface="Times New Roman" panose="02020603050405020304" pitchFamily="18" charset="0"/>
              </a:rPr>
              <a:t>alls for applications include the </a:t>
            </a:r>
            <a:r>
              <a:rPr lang="en-GB" sz="2000" dirty="0">
                <a:latin typeface="Calibri Light" panose="020F0302020204030204" pitchFamily="34" charset="0"/>
                <a:ea typeface="Calibri" panose="020F0502020204030204" pitchFamily="34" charset="0"/>
                <a:cs typeface="Times New Roman" panose="02020603050405020304" pitchFamily="18" charset="0"/>
              </a:rPr>
              <a:t>requirement, </a:t>
            </a:r>
            <a:r>
              <a:rPr lang="en-GB" sz="2000" dirty="0">
                <a:effectLst/>
                <a:latin typeface="Calibri Light" panose="020F0302020204030204" pitchFamily="34" charset="0"/>
                <a:ea typeface="Calibri" panose="020F0502020204030204" pitchFamily="34" charset="0"/>
                <a:cs typeface="Times New Roman" panose="02020603050405020304" pitchFamily="18" charset="0"/>
              </a:rPr>
              <a:t>laying onus, on the part of applicants to inform the Selection Board / HR Units within ministries/departments of any change of status of their appointment following submission of an application, and on the part of the Selection Board to verify this</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buFont typeface="Arial" panose="020B0604020202020204" pitchFamily="34" charset="0"/>
              <a:buChar char="•"/>
              <a:tabLst>
                <a:tab pos="457200" algn="l"/>
              </a:tabLst>
            </a:pPr>
            <a:r>
              <a:rPr lang="en-GB" sz="2000" dirty="0">
                <a:effectLst/>
                <a:latin typeface="Calibri Light" panose="020F0302020204030204" pitchFamily="34" charset="0"/>
                <a:ea typeface="Calibri" panose="020F0502020204030204" pitchFamily="34" charset="0"/>
                <a:cs typeface="Times New Roman" panose="02020603050405020304" pitchFamily="18" charset="0"/>
              </a:rPr>
              <a:t>Applicants are obliged to immediately inform the Selection Board (if result has not yet been published, in which case the application should be considered as renounced) or the HR Unit within the issuing ministry/department (if result has been published) upon any change in the status of their appointment from the date of submission of their application until the closing date, or upon being called for appointment as a result of the call for applications. Non-observance of this instruction may lead to disciplinary action</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buFont typeface="Arial" panose="020B0604020202020204" pitchFamily="34" charset="0"/>
              <a:buChar char="•"/>
              <a:tabLst>
                <a:tab pos="457200" algn="l"/>
              </a:tabLst>
            </a:pPr>
            <a:r>
              <a:rPr lang="en-GB" sz="2000" dirty="0">
                <a:effectLst/>
                <a:latin typeface="Calibri Light" panose="020F0302020204030204" pitchFamily="34" charset="0"/>
                <a:ea typeface="Calibri" panose="020F0502020204030204" pitchFamily="34" charset="0"/>
                <a:cs typeface="Times New Roman" panose="02020603050405020304" pitchFamily="18" charset="0"/>
              </a:rPr>
              <a:t>On its part, at the start of the interview, the Selection Board should request the candidate to declare any change in status of his/her current appointment from the date of submission of application</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16F98E70-B9A5-D8FA-1D5F-0F5D09A4563E}"/>
              </a:ext>
            </a:extLst>
          </p:cNvPr>
          <p:cNvSpPr>
            <a:spLocks noGrp="1"/>
          </p:cNvSpPr>
          <p:nvPr>
            <p:ph type="ftr" sz="quarter" idx="11"/>
          </p:nvPr>
        </p:nvSpPr>
        <p:spPr/>
        <p:txBody>
          <a:bodyPr/>
          <a:lstStyle/>
          <a:p>
            <a:r>
              <a:rPr lang="en-GB"/>
              <a:t>The Selection Process under Delegated Authority in the Malta Public Service</a:t>
            </a:r>
          </a:p>
        </p:txBody>
      </p:sp>
      <p:sp>
        <p:nvSpPr>
          <p:cNvPr id="4" name="Slide Number Placeholder 3">
            <a:extLst>
              <a:ext uri="{FF2B5EF4-FFF2-40B4-BE49-F238E27FC236}">
                <a16:creationId xmlns:a16="http://schemas.microsoft.com/office/drawing/2014/main" id="{6B55A0BB-712E-386E-01E1-1329167CE91E}"/>
              </a:ext>
            </a:extLst>
          </p:cNvPr>
          <p:cNvSpPr>
            <a:spLocks noGrp="1"/>
          </p:cNvSpPr>
          <p:nvPr>
            <p:ph type="sldNum" sz="quarter" idx="12"/>
          </p:nvPr>
        </p:nvSpPr>
        <p:spPr/>
        <p:txBody>
          <a:bodyPr/>
          <a:lstStyle/>
          <a:p>
            <a:fld id="{5DF7E9A8-6037-4FD4-9810-C6DA5787F4B7}" type="slidenum">
              <a:rPr lang="en-GB" smtClean="0"/>
              <a:t>18</a:t>
            </a:fld>
            <a:endParaRPr lang="en-GB"/>
          </a:p>
        </p:txBody>
      </p:sp>
    </p:spTree>
    <p:extLst>
      <p:ext uri="{BB962C8B-B14F-4D97-AF65-F5344CB8AC3E}">
        <p14:creationId xmlns:p14="http://schemas.microsoft.com/office/powerpoint/2010/main" val="7049198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645414E-4C59-B7AE-5A8D-C2B21367B625}"/>
              </a:ext>
            </a:extLst>
          </p:cNvPr>
          <p:cNvSpPr>
            <a:spLocks noGrp="1"/>
          </p:cNvSpPr>
          <p:nvPr>
            <p:ph idx="1"/>
          </p:nvPr>
        </p:nvSpPr>
        <p:spPr>
          <a:xfrm>
            <a:off x="1889760" y="1097280"/>
            <a:ext cx="9464040" cy="5079683"/>
          </a:xfrm>
        </p:spPr>
        <p:txBody>
          <a:bodyPr/>
          <a:lstStyle/>
          <a:p>
            <a:pPr algn="just"/>
            <a:r>
              <a:rPr lang="en-GB" sz="1800" dirty="0">
                <a:effectLst/>
                <a:latin typeface="Calibri Light" panose="020F0302020204030204" pitchFamily="34" charset="0"/>
                <a:ea typeface="Calibri" panose="020F0502020204030204" pitchFamily="34" charset="0"/>
                <a:cs typeface="Times New Roman" panose="02020603050405020304" pitchFamily="18" charset="0"/>
              </a:rPr>
              <a:t>When a Selection Board is alerted that a particular candidate has received another appointment since the date of application (either by the HR Unit of the Department or by the candidate himself/herself), the following procedures are to be observed:</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buFont typeface="Arial" panose="020B0604020202020204" pitchFamily="34" charset="0"/>
              <a:buChar char="•"/>
              <a:tabLst>
                <a:tab pos="457200" algn="l"/>
              </a:tabLst>
            </a:pPr>
            <a:r>
              <a:rPr lang="en-GB" sz="1800" dirty="0">
                <a:effectLst/>
                <a:latin typeface="Calibri Light" panose="020F0302020204030204" pitchFamily="34" charset="0"/>
                <a:ea typeface="Calibri" panose="020F0502020204030204" pitchFamily="34" charset="0"/>
                <a:cs typeface="Times New Roman" panose="02020603050405020304" pitchFamily="18" charset="0"/>
              </a:rPr>
              <a:t>If the interview has not been scheduled yet, the Selection Board shall inform the candidate in writing that s/he will not be called for an interview, stating the reason that the application in question is considered as renounced in view that the candidate has taken up another appointment</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buFont typeface="Arial" panose="020B0604020202020204" pitchFamily="34" charset="0"/>
              <a:buChar char="•"/>
              <a:tabLst>
                <a:tab pos="457200" algn="l"/>
              </a:tabLst>
            </a:pPr>
            <a:r>
              <a:rPr lang="en-GB" sz="1800" dirty="0">
                <a:effectLst/>
                <a:latin typeface="Calibri Light" panose="020F0302020204030204" pitchFamily="34" charset="0"/>
                <a:ea typeface="Calibri" panose="020F0502020204030204" pitchFamily="34" charset="0"/>
                <a:cs typeface="Times New Roman" panose="02020603050405020304" pitchFamily="18" charset="0"/>
              </a:rPr>
              <a:t>If the interview has been scheduled but not carried out yet, the Selection Board shall inform the candidate in writing not to attend for the interview, stating the reason above</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buFont typeface="Arial" panose="020B0604020202020204" pitchFamily="34" charset="0"/>
              <a:buChar char="•"/>
              <a:tabLst>
                <a:tab pos="457200" algn="l"/>
              </a:tabLst>
            </a:pPr>
            <a:r>
              <a:rPr lang="en-GB" sz="1800" dirty="0">
                <a:effectLst/>
                <a:latin typeface="Calibri Light" panose="020F0302020204030204" pitchFamily="34" charset="0"/>
                <a:ea typeface="Calibri" panose="020F0502020204030204" pitchFamily="34" charset="0"/>
                <a:cs typeface="Times New Roman" panose="02020603050405020304" pitchFamily="18" charset="0"/>
              </a:rPr>
              <a:t>If the candidate informs the Selection Board during the interview session that there was a change in the status of his/her appointment from the date of submission of application, the Selection Board is to likewise inform the candidate that the application is considered as renounced and is not to carry out the interview</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buFont typeface="Arial" panose="020B0604020202020204" pitchFamily="34" charset="0"/>
              <a:buChar char="•"/>
              <a:tabLst>
                <a:tab pos="457200" algn="l"/>
              </a:tabLst>
            </a:pPr>
            <a:r>
              <a:rPr lang="en-GB" sz="1800" dirty="0">
                <a:effectLst/>
                <a:latin typeface="Calibri Light" panose="020F0302020204030204" pitchFamily="34" charset="0"/>
                <a:ea typeface="Calibri" panose="020F0502020204030204" pitchFamily="34" charset="0"/>
                <a:cs typeface="Times New Roman" panose="02020603050405020304" pitchFamily="18" charset="0"/>
              </a:rPr>
              <a:t>If the interview has been carried out but the result not yet published, the Selection Board shall inform the candidate that s/he will not feature in the published result, stating the reason above</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68259F24-45EA-520F-EE68-C0E8BFD00BE1}"/>
              </a:ext>
            </a:extLst>
          </p:cNvPr>
          <p:cNvSpPr>
            <a:spLocks noGrp="1"/>
          </p:cNvSpPr>
          <p:nvPr>
            <p:ph type="ftr" sz="quarter" idx="11"/>
          </p:nvPr>
        </p:nvSpPr>
        <p:spPr/>
        <p:txBody>
          <a:bodyPr/>
          <a:lstStyle/>
          <a:p>
            <a:r>
              <a:rPr lang="en-GB"/>
              <a:t>The Selection Process under Delegated Authority in the Malta Public Service</a:t>
            </a:r>
          </a:p>
        </p:txBody>
      </p:sp>
      <p:sp>
        <p:nvSpPr>
          <p:cNvPr id="4" name="Slide Number Placeholder 3">
            <a:extLst>
              <a:ext uri="{FF2B5EF4-FFF2-40B4-BE49-F238E27FC236}">
                <a16:creationId xmlns:a16="http://schemas.microsoft.com/office/drawing/2014/main" id="{9A134776-F745-29CA-AA2A-593A497D82E9}"/>
              </a:ext>
            </a:extLst>
          </p:cNvPr>
          <p:cNvSpPr>
            <a:spLocks noGrp="1"/>
          </p:cNvSpPr>
          <p:nvPr>
            <p:ph type="sldNum" sz="quarter" idx="12"/>
          </p:nvPr>
        </p:nvSpPr>
        <p:spPr/>
        <p:txBody>
          <a:bodyPr/>
          <a:lstStyle/>
          <a:p>
            <a:fld id="{5DF7E9A8-6037-4FD4-9810-C6DA5787F4B7}" type="slidenum">
              <a:rPr lang="en-GB" smtClean="0"/>
              <a:t>19</a:t>
            </a:fld>
            <a:endParaRPr lang="en-GB"/>
          </a:p>
        </p:txBody>
      </p:sp>
    </p:spTree>
    <p:extLst>
      <p:ext uri="{BB962C8B-B14F-4D97-AF65-F5344CB8AC3E}">
        <p14:creationId xmlns:p14="http://schemas.microsoft.com/office/powerpoint/2010/main" val="2492703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645414E-4C59-B7AE-5A8D-C2B21367B625}"/>
              </a:ext>
            </a:extLst>
          </p:cNvPr>
          <p:cNvSpPr>
            <a:spLocks noGrp="1"/>
          </p:cNvSpPr>
          <p:nvPr>
            <p:ph idx="1"/>
          </p:nvPr>
        </p:nvSpPr>
        <p:spPr>
          <a:xfrm>
            <a:off x="1960880" y="1371600"/>
            <a:ext cx="9392920" cy="4967923"/>
          </a:xfrm>
        </p:spPr>
        <p:txBody>
          <a:bodyPr>
            <a:normAutofit/>
          </a:bodyPr>
          <a:lstStyle/>
          <a:p>
            <a:pPr marL="342900" lvl="0" indent="-342900" algn="just">
              <a:buFont typeface="Arial" panose="020B0604020202020204" pitchFamily="34" charset="0"/>
              <a:buChar char="•"/>
              <a:tabLst>
                <a:tab pos="457200" algn="l"/>
              </a:tabLst>
            </a:pPr>
            <a:r>
              <a:rPr lang="en-GB" sz="2000" dirty="0">
                <a:effectLst/>
                <a:latin typeface="Calibri Light" panose="020F0302020204030204" pitchFamily="34" charset="0"/>
                <a:ea typeface="Calibri" panose="020F0502020204030204" pitchFamily="34" charset="0"/>
                <a:cs typeface="Times New Roman" panose="02020603050405020304" pitchFamily="18" charset="0"/>
              </a:rPr>
              <a:t>When deciding on the comparability of professional </a:t>
            </a:r>
            <a:r>
              <a:rPr lang="en-GB" sz="2000" b="1" dirty="0">
                <a:effectLst/>
                <a:latin typeface="Calibri Light" panose="020F0302020204030204" pitchFamily="34" charset="0"/>
                <a:ea typeface="Calibri" panose="020F0502020204030204" pitchFamily="34" charset="0"/>
                <a:cs typeface="Times New Roman" panose="02020603050405020304" pitchFamily="18" charset="0"/>
              </a:rPr>
              <a:t>qualifications</a:t>
            </a:r>
            <a:r>
              <a:rPr lang="en-GB" sz="2000" dirty="0">
                <a:effectLst/>
                <a:latin typeface="Calibri Light" panose="020F0302020204030204" pitchFamily="34" charset="0"/>
                <a:ea typeface="Calibri" panose="020F0502020204030204" pitchFamily="34" charset="0"/>
                <a:cs typeface="Times New Roman" panose="02020603050405020304" pitchFamily="18" charset="0"/>
              </a:rPr>
              <a:t> with academic ones, the Selection Board is to keep in mind that comparability should be satisfied both with respect to the MQF level, as well as with respect to ESTS/ECVET equivalence</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buFont typeface="Arial" panose="020B0604020202020204" pitchFamily="34" charset="0"/>
              <a:buChar char="•"/>
              <a:tabLst>
                <a:tab pos="457200" algn="l"/>
              </a:tabLst>
            </a:pPr>
            <a:r>
              <a:rPr lang="en-GB" sz="2000" dirty="0">
                <a:effectLst/>
                <a:latin typeface="Calibri Light" panose="020F0302020204030204" pitchFamily="34" charset="0"/>
                <a:ea typeface="Calibri" panose="020F0502020204030204" pitchFamily="34" charset="0"/>
                <a:cs typeface="Times New Roman" panose="02020603050405020304" pitchFamily="18" charset="0"/>
              </a:rPr>
              <a:t>In the absence of documentary evidence as to the ECTS/ECVET credits or other system of measuring the course content, the selection board is to evaluate the submitted programme of study and determine that is comparable to the required number of ECTS/ECVET credits. The advice of the MQRIC may be sought</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buFont typeface="Arial" panose="020B0604020202020204" pitchFamily="34" charset="0"/>
              <a:buChar char="•"/>
              <a:tabLst>
                <a:tab pos="457200" algn="l"/>
              </a:tabLst>
            </a:pPr>
            <a:r>
              <a:rPr lang="en-GB" sz="2000" dirty="0">
                <a:effectLst/>
                <a:latin typeface="Calibri Light" panose="020F0302020204030204" pitchFamily="34" charset="0"/>
                <a:ea typeface="Calibri" panose="020F0502020204030204" pitchFamily="34" charset="0"/>
                <a:cs typeface="Times New Roman" panose="02020603050405020304" pitchFamily="18" charset="0"/>
              </a:rPr>
              <a:t>In cases of difficulty, the NCFHE and/or the respective professional body should be consulted</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buFont typeface="Arial" panose="020B0604020202020204" pitchFamily="34" charset="0"/>
              <a:buChar char="•"/>
              <a:tabLst>
                <a:tab pos="457200" algn="l"/>
              </a:tabLst>
            </a:pPr>
            <a:r>
              <a:rPr lang="en-GB" sz="2000" dirty="0">
                <a:effectLst/>
                <a:latin typeface="Calibri Light" panose="020F0302020204030204" pitchFamily="34" charset="0"/>
                <a:ea typeface="Calibri" panose="020F0502020204030204" pitchFamily="34" charset="0"/>
                <a:cs typeface="Times New Roman" panose="02020603050405020304" pitchFamily="18" charset="0"/>
              </a:rPr>
              <a:t>The relevance of the subject </a:t>
            </a:r>
            <a:r>
              <a:rPr lang="en-GB" sz="2000" b="1" dirty="0">
                <a:effectLst/>
                <a:latin typeface="Calibri Light" panose="020F0302020204030204" pitchFamily="34" charset="0"/>
                <a:ea typeface="Calibri" panose="020F0502020204030204" pitchFamily="34" charset="0"/>
                <a:cs typeface="Times New Roman" panose="02020603050405020304" pitchFamily="18" charset="0"/>
              </a:rPr>
              <a:t>content</a:t>
            </a:r>
            <a:r>
              <a:rPr lang="en-GB" sz="2000" dirty="0">
                <a:effectLst/>
                <a:latin typeface="Calibri Light" panose="020F0302020204030204" pitchFamily="34" charset="0"/>
                <a:ea typeface="Calibri" panose="020F0502020204030204" pitchFamily="34" charset="0"/>
                <a:cs typeface="Times New Roman" panose="02020603050405020304" pitchFamily="18" charset="0"/>
              </a:rPr>
              <a:t> is to be determined by the Board after requesting a transcript and/or other applicable documentation from the candidate</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7F0FC1A3-CB2B-FA4C-9DC1-B51EE4824651}"/>
              </a:ext>
            </a:extLst>
          </p:cNvPr>
          <p:cNvSpPr>
            <a:spLocks noGrp="1"/>
          </p:cNvSpPr>
          <p:nvPr>
            <p:ph type="ftr" sz="quarter" idx="11"/>
          </p:nvPr>
        </p:nvSpPr>
        <p:spPr/>
        <p:txBody>
          <a:bodyPr/>
          <a:lstStyle/>
          <a:p>
            <a:r>
              <a:rPr lang="en-GB"/>
              <a:t>The Selection Process under Delegated Authority in the Malta Public Service</a:t>
            </a:r>
          </a:p>
        </p:txBody>
      </p:sp>
      <p:sp>
        <p:nvSpPr>
          <p:cNvPr id="4" name="Slide Number Placeholder 3">
            <a:extLst>
              <a:ext uri="{FF2B5EF4-FFF2-40B4-BE49-F238E27FC236}">
                <a16:creationId xmlns:a16="http://schemas.microsoft.com/office/drawing/2014/main" id="{38A45E58-480C-7CD3-E532-BBB489955434}"/>
              </a:ext>
            </a:extLst>
          </p:cNvPr>
          <p:cNvSpPr>
            <a:spLocks noGrp="1"/>
          </p:cNvSpPr>
          <p:nvPr>
            <p:ph type="sldNum" sz="quarter" idx="12"/>
          </p:nvPr>
        </p:nvSpPr>
        <p:spPr/>
        <p:txBody>
          <a:bodyPr/>
          <a:lstStyle/>
          <a:p>
            <a:fld id="{5DF7E9A8-6037-4FD4-9810-C6DA5787F4B7}" type="slidenum">
              <a:rPr lang="en-GB" smtClean="0"/>
              <a:t>20</a:t>
            </a:fld>
            <a:endParaRPr lang="en-GB"/>
          </a:p>
        </p:txBody>
      </p:sp>
    </p:spTree>
    <p:extLst>
      <p:ext uri="{BB962C8B-B14F-4D97-AF65-F5344CB8AC3E}">
        <p14:creationId xmlns:p14="http://schemas.microsoft.com/office/powerpoint/2010/main" val="12781877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645414E-4C59-B7AE-5A8D-C2B21367B625}"/>
              </a:ext>
            </a:extLst>
          </p:cNvPr>
          <p:cNvSpPr>
            <a:spLocks noGrp="1"/>
          </p:cNvSpPr>
          <p:nvPr>
            <p:ph idx="1"/>
          </p:nvPr>
        </p:nvSpPr>
        <p:spPr>
          <a:xfrm>
            <a:off x="1971040" y="955040"/>
            <a:ext cx="9382760" cy="5221923"/>
          </a:xfrm>
        </p:spPr>
        <p:txBody>
          <a:bodyPr>
            <a:normAutofit/>
          </a:bodyPr>
          <a:lstStyle/>
          <a:p>
            <a:pPr marL="182563" lvl="0" indent="-182563" algn="just">
              <a:buFont typeface="Arial" panose="020B0604020202020204" pitchFamily="34" charset="0"/>
              <a:buChar char="•"/>
              <a:tabLst>
                <a:tab pos="457200" algn="l"/>
              </a:tabLst>
            </a:pPr>
            <a:r>
              <a:rPr lang="en-GB" sz="1800" dirty="0">
                <a:effectLst/>
                <a:latin typeface="+mj-lt"/>
                <a:ea typeface="Calibri" panose="020F0502020204030204" pitchFamily="34" charset="0"/>
                <a:cs typeface="Times New Roman" panose="02020603050405020304" pitchFamily="18" charset="0"/>
              </a:rPr>
              <a:t>No marks are to be awarded for </a:t>
            </a:r>
            <a:r>
              <a:rPr lang="en-GB" sz="1800" b="1" dirty="0">
                <a:effectLst/>
                <a:latin typeface="+mj-lt"/>
                <a:ea typeface="Calibri" panose="020F0502020204030204" pitchFamily="34" charset="0"/>
                <a:cs typeface="Times New Roman" panose="02020603050405020304" pitchFamily="18" charset="0"/>
              </a:rPr>
              <a:t>qualifications</a:t>
            </a:r>
            <a:r>
              <a:rPr lang="en-GB" sz="1800" dirty="0">
                <a:effectLst/>
                <a:latin typeface="+mj-lt"/>
                <a:ea typeface="Calibri" panose="020F0502020204030204" pitchFamily="34" charset="0"/>
                <a:cs typeface="Times New Roman" panose="02020603050405020304" pitchFamily="18" charset="0"/>
              </a:rPr>
              <a:t> which serve to satisfy the eligibility requirement in the call for applications, even in those cases where the candidate presents a qualification at a higher level than that requested because s/he is not in possession of a qualification at the level required</a:t>
            </a:r>
          </a:p>
          <a:p>
            <a:pPr marL="182563" lvl="0" indent="-182563" algn="just">
              <a:buFont typeface="Arial" panose="020B0604020202020204" pitchFamily="34" charset="0"/>
              <a:buChar char="•"/>
              <a:tabLst>
                <a:tab pos="457200" algn="l"/>
              </a:tabLst>
            </a:pPr>
            <a:r>
              <a:rPr lang="en-GB" sz="1800" dirty="0">
                <a:effectLst/>
                <a:latin typeface="+mj-lt"/>
                <a:ea typeface="Calibri" panose="020F0502020204030204" pitchFamily="34" charset="0"/>
                <a:cs typeface="Times New Roman" panose="02020603050405020304" pitchFamily="18" charset="0"/>
              </a:rPr>
              <a:t>Likewise, no marks are to be awarded for the number of years’ experience/service which is a prerequisite for the vacancy</a:t>
            </a:r>
          </a:p>
          <a:p>
            <a:pPr marL="182563" lvl="0" indent="-182563" algn="just">
              <a:buFont typeface="Arial" panose="020B0604020202020204" pitchFamily="34" charset="0"/>
              <a:buChar char="•"/>
              <a:tabLst>
                <a:tab pos="457200" algn="l"/>
              </a:tabLst>
            </a:pPr>
            <a:r>
              <a:rPr lang="en-GB" sz="1800" dirty="0">
                <a:effectLst/>
                <a:latin typeface="+mj-lt"/>
                <a:ea typeface="Calibri" panose="020F0502020204030204" pitchFamily="34" charset="0"/>
                <a:cs typeface="Times New Roman" panose="02020603050405020304" pitchFamily="18" charset="0"/>
              </a:rPr>
              <a:t>Where an applicant satisfies more than one of the eligibility criteria in terms of qualifications, no marks are to be awarded in respect of the qualification on which the applicant is considered as being eligible. Marks are however to be awarded for the other qualification </a:t>
            </a:r>
          </a:p>
          <a:p>
            <a:pPr marL="182563" lvl="0" indent="-182563" algn="just">
              <a:buFont typeface="Arial" panose="020B0604020202020204" pitchFamily="34" charset="0"/>
              <a:buChar char="•"/>
              <a:tabLst>
                <a:tab pos="457200" algn="l"/>
              </a:tabLst>
            </a:pPr>
            <a:r>
              <a:rPr lang="en-GB" sz="1800" dirty="0">
                <a:effectLst/>
                <a:latin typeface="+mj-lt"/>
                <a:ea typeface="Calibri" panose="020F0502020204030204" pitchFamily="34" charset="0"/>
                <a:cs typeface="Times New Roman" panose="02020603050405020304" pitchFamily="18" charset="0"/>
              </a:rPr>
              <a:t>Where a call for applications includes alternative eligibility requirements, and an applicant satisfies more than one such requirement, the Selection Board should adjudge the applicant as qualifying under the requirement that would not unnecessarily deprive the applicant of marks for the higher qualification</a:t>
            </a:r>
          </a:p>
          <a:p>
            <a:pPr marL="182563" indent="-182563" algn="just"/>
            <a:r>
              <a:rPr lang="en-GB" sz="1800" dirty="0">
                <a:latin typeface="+mj-lt"/>
                <a:ea typeface="Calibri" panose="020F0502020204030204" pitchFamily="34" charset="0"/>
                <a:cs typeface="Calibri" panose="020F0502020204030204" pitchFamily="34" charset="0"/>
              </a:rPr>
              <a:t>A</a:t>
            </a:r>
            <a:r>
              <a:rPr lang="en-GB" sz="1800" dirty="0">
                <a:effectLst/>
                <a:latin typeface="+mj-lt"/>
                <a:ea typeface="Calibri" panose="020F0502020204030204" pitchFamily="34" charset="0"/>
                <a:cs typeface="Calibri" panose="020F0502020204030204" pitchFamily="34" charset="0"/>
              </a:rPr>
              <a:t> candidate who satisfies eligibility on the strength of a qualification at a particular level, who, in addition, presents a qualification at a lower level (e.g. eligibility requirement is a Master’s Degree and candidate presents also a First Degree / Higher Diploma / Diploma) but in a pertinent field, should be given additional marks for such a qualification as long as it was not used to enable the candidate to enrol the required higher qualification</a:t>
            </a:r>
            <a:endParaRPr lang="en-GB" dirty="0">
              <a:latin typeface="+mj-lt"/>
            </a:endParaRPr>
          </a:p>
        </p:txBody>
      </p:sp>
      <p:sp>
        <p:nvSpPr>
          <p:cNvPr id="2" name="Footer Placeholder 1">
            <a:extLst>
              <a:ext uri="{FF2B5EF4-FFF2-40B4-BE49-F238E27FC236}">
                <a16:creationId xmlns:a16="http://schemas.microsoft.com/office/drawing/2014/main" id="{52324C8C-35B1-8F7C-9CEC-E829EEBBE119}"/>
              </a:ext>
            </a:extLst>
          </p:cNvPr>
          <p:cNvSpPr>
            <a:spLocks noGrp="1"/>
          </p:cNvSpPr>
          <p:nvPr>
            <p:ph type="ftr" sz="quarter" idx="11"/>
          </p:nvPr>
        </p:nvSpPr>
        <p:spPr/>
        <p:txBody>
          <a:bodyPr/>
          <a:lstStyle/>
          <a:p>
            <a:r>
              <a:rPr lang="en-GB"/>
              <a:t>The Selection Process under Delegated Authority in the Malta Public Service</a:t>
            </a:r>
          </a:p>
        </p:txBody>
      </p:sp>
      <p:sp>
        <p:nvSpPr>
          <p:cNvPr id="4" name="Slide Number Placeholder 3">
            <a:extLst>
              <a:ext uri="{FF2B5EF4-FFF2-40B4-BE49-F238E27FC236}">
                <a16:creationId xmlns:a16="http://schemas.microsoft.com/office/drawing/2014/main" id="{4418FC75-8337-4041-0EF8-EEA81EE8CE29}"/>
              </a:ext>
            </a:extLst>
          </p:cNvPr>
          <p:cNvSpPr>
            <a:spLocks noGrp="1"/>
          </p:cNvSpPr>
          <p:nvPr>
            <p:ph type="sldNum" sz="quarter" idx="12"/>
          </p:nvPr>
        </p:nvSpPr>
        <p:spPr/>
        <p:txBody>
          <a:bodyPr/>
          <a:lstStyle/>
          <a:p>
            <a:fld id="{5DF7E9A8-6037-4FD4-9810-C6DA5787F4B7}" type="slidenum">
              <a:rPr lang="en-GB" smtClean="0"/>
              <a:t>21</a:t>
            </a:fld>
            <a:endParaRPr lang="en-GB"/>
          </a:p>
        </p:txBody>
      </p:sp>
    </p:spTree>
    <p:extLst>
      <p:ext uri="{BB962C8B-B14F-4D97-AF65-F5344CB8AC3E}">
        <p14:creationId xmlns:p14="http://schemas.microsoft.com/office/powerpoint/2010/main" val="42243926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88BE303-E591-26C6-4345-04A1173397DC}"/>
              </a:ext>
            </a:extLst>
          </p:cNvPr>
          <p:cNvSpPr>
            <a:spLocks noGrp="1"/>
          </p:cNvSpPr>
          <p:nvPr>
            <p:ph idx="1"/>
          </p:nvPr>
        </p:nvSpPr>
        <p:spPr>
          <a:xfrm>
            <a:off x="2054088" y="1179095"/>
            <a:ext cx="8942776" cy="4997868"/>
          </a:xfrm>
        </p:spPr>
        <p:txBody>
          <a:bodyPr>
            <a:normAutofit/>
          </a:bodyPr>
          <a:lstStyle/>
          <a:p>
            <a:pPr algn="just"/>
            <a:r>
              <a:rPr lang="en-GB" sz="2000" dirty="0">
                <a:latin typeface="+mj-lt"/>
              </a:rPr>
              <a:t>The weighting for MQF level 7 should be graded to differentiate between different types of qualifications, namely Post Graduate Certificate, Post Graduate Diploma and Master’s Degree</a:t>
            </a:r>
          </a:p>
          <a:p>
            <a:pPr algn="just"/>
            <a:r>
              <a:rPr lang="en-GB" sz="2000" dirty="0">
                <a:latin typeface="+mj-lt"/>
              </a:rPr>
              <a:t>Marks may be set aside for in-service training and/or other relevant short courses. As a general rule, however, short courses – particularly short courses which are not assessed (award of certificates of attendance only) – should not be put at the same level as formal education</a:t>
            </a:r>
          </a:p>
          <a:p>
            <a:pPr algn="just"/>
            <a:r>
              <a:rPr lang="en-GB" sz="2000" dirty="0">
                <a:latin typeface="+mj-lt"/>
              </a:rPr>
              <a:t>An award in Malta refers to the title of certification of learning achieved through courses which do not have the required number of credits at the specific MQF level to be considered a qualification (as defined by the Malta Further &amp; Higher Education Authority). These are more commonly known as “short courses”. In this regard, it is being clarified that, an award is distinct from a qualification.  Hence, an award should not be considered for eligibility purposes when the requirement stipulates the possession of a qualification.</a:t>
            </a:r>
          </a:p>
        </p:txBody>
      </p:sp>
      <p:sp>
        <p:nvSpPr>
          <p:cNvPr id="4" name="Footer Placeholder 3">
            <a:extLst>
              <a:ext uri="{FF2B5EF4-FFF2-40B4-BE49-F238E27FC236}">
                <a16:creationId xmlns:a16="http://schemas.microsoft.com/office/drawing/2014/main" id="{25616586-9184-8348-CFC5-3CB065ECC2EF}"/>
              </a:ext>
            </a:extLst>
          </p:cNvPr>
          <p:cNvSpPr>
            <a:spLocks noGrp="1"/>
          </p:cNvSpPr>
          <p:nvPr>
            <p:ph type="ftr" sz="quarter" idx="11"/>
          </p:nvPr>
        </p:nvSpPr>
        <p:spPr/>
        <p:txBody>
          <a:bodyPr/>
          <a:lstStyle/>
          <a:p>
            <a:r>
              <a:rPr lang="en-GB"/>
              <a:t>The Selection Process under Delegated Authority in the Malta Public Service</a:t>
            </a:r>
          </a:p>
        </p:txBody>
      </p:sp>
      <p:sp>
        <p:nvSpPr>
          <p:cNvPr id="5" name="Slide Number Placeholder 4">
            <a:extLst>
              <a:ext uri="{FF2B5EF4-FFF2-40B4-BE49-F238E27FC236}">
                <a16:creationId xmlns:a16="http://schemas.microsoft.com/office/drawing/2014/main" id="{74668A0F-3564-4FE2-B069-20072FC11C38}"/>
              </a:ext>
            </a:extLst>
          </p:cNvPr>
          <p:cNvSpPr>
            <a:spLocks noGrp="1"/>
          </p:cNvSpPr>
          <p:nvPr>
            <p:ph type="sldNum" sz="quarter" idx="12"/>
          </p:nvPr>
        </p:nvSpPr>
        <p:spPr/>
        <p:txBody>
          <a:bodyPr/>
          <a:lstStyle/>
          <a:p>
            <a:fld id="{5DF7E9A8-6037-4FD4-9810-C6DA5787F4B7}" type="slidenum">
              <a:rPr lang="en-GB" smtClean="0"/>
              <a:t>22</a:t>
            </a:fld>
            <a:endParaRPr lang="en-GB"/>
          </a:p>
        </p:txBody>
      </p:sp>
    </p:spTree>
    <p:extLst>
      <p:ext uri="{BB962C8B-B14F-4D97-AF65-F5344CB8AC3E}">
        <p14:creationId xmlns:p14="http://schemas.microsoft.com/office/powerpoint/2010/main" val="41021638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645414E-4C59-B7AE-5A8D-C2B21367B625}"/>
              </a:ext>
            </a:extLst>
          </p:cNvPr>
          <p:cNvSpPr>
            <a:spLocks noGrp="1"/>
          </p:cNvSpPr>
          <p:nvPr>
            <p:ph idx="1"/>
          </p:nvPr>
        </p:nvSpPr>
        <p:spPr>
          <a:xfrm>
            <a:off x="2021840" y="750014"/>
            <a:ext cx="9331960" cy="5426950"/>
          </a:xfrm>
        </p:spPr>
        <p:txBody>
          <a:bodyPr>
            <a:normAutofit fontScale="92500" lnSpcReduction="10000"/>
          </a:bodyPr>
          <a:lstStyle/>
          <a:p>
            <a:pPr marL="342900" lvl="0" indent="-342900" algn="just">
              <a:spcBef>
                <a:spcPts val="800"/>
              </a:spcBef>
              <a:spcAft>
                <a:spcPts val="800"/>
              </a:spcAft>
              <a:buFont typeface="Arial" panose="020B0604020202020204" pitchFamily="34" charset="0"/>
              <a:buChar char="•"/>
              <a:tabLst>
                <a:tab pos="457200" algn="l"/>
              </a:tabLst>
            </a:pPr>
            <a:r>
              <a:rPr lang="en-US" sz="2000" dirty="0">
                <a:effectLst/>
                <a:latin typeface="+mj-lt"/>
                <a:ea typeface="Calibri" panose="020F0502020204030204" pitchFamily="34" charset="0"/>
                <a:cs typeface="Times New Roman" panose="02020603050405020304" pitchFamily="18" charset="0"/>
              </a:rPr>
              <a:t>Appendices 3.1 – 3.5 of the Manual – breakdown of marks under the criterion Qualifications (15% of total marks):</a:t>
            </a:r>
          </a:p>
          <a:p>
            <a:pPr marL="800100" lvl="1" indent="-342900" algn="just">
              <a:spcBef>
                <a:spcPts val="800"/>
              </a:spcBef>
              <a:spcAft>
                <a:spcPts val="800"/>
              </a:spcAft>
              <a:tabLst>
                <a:tab pos="457200" algn="l"/>
              </a:tabLst>
            </a:pPr>
            <a:r>
              <a:rPr lang="en-GB" sz="2000" dirty="0">
                <a:effectLst/>
                <a:latin typeface="+mj-lt"/>
                <a:ea typeface="Calibri" panose="020F0502020204030204" pitchFamily="34" charset="0"/>
                <a:cs typeface="Times New Roman" panose="02020603050405020304" pitchFamily="18" charset="0"/>
              </a:rPr>
              <a:t>Additional Masters’ – 15%</a:t>
            </a:r>
          </a:p>
          <a:p>
            <a:pPr marL="800100" lvl="1" indent="-342900" algn="just">
              <a:spcBef>
                <a:spcPts val="800"/>
              </a:spcBef>
              <a:spcAft>
                <a:spcPts val="800"/>
              </a:spcAft>
              <a:tabLst>
                <a:tab pos="457200" algn="l"/>
              </a:tabLst>
            </a:pPr>
            <a:r>
              <a:rPr lang="en-GB" sz="2000" dirty="0">
                <a:effectLst/>
                <a:latin typeface="+mj-lt"/>
                <a:ea typeface="Calibri" panose="020F0502020204030204" pitchFamily="34" charset="0"/>
                <a:cs typeface="Times New Roman" panose="02020603050405020304" pitchFamily="18" charset="0"/>
              </a:rPr>
              <a:t>Additional Degree – 10%</a:t>
            </a:r>
          </a:p>
          <a:p>
            <a:pPr marL="800100" lvl="1" indent="-342900" algn="just">
              <a:spcBef>
                <a:spcPts val="800"/>
              </a:spcBef>
              <a:spcAft>
                <a:spcPts val="800"/>
              </a:spcAft>
              <a:tabLst>
                <a:tab pos="457200" algn="l"/>
              </a:tabLst>
            </a:pPr>
            <a:r>
              <a:rPr lang="en-GB" sz="2000" dirty="0">
                <a:effectLst/>
                <a:latin typeface="+mj-lt"/>
                <a:ea typeface="Calibri" panose="020F0502020204030204" pitchFamily="34" charset="0"/>
                <a:cs typeface="Times New Roman" panose="02020603050405020304" pitchFamily="18" charset="0"/>
              </a:rPr>
              <a:t>Additional lower qualifications / certificates – 5%</a:t>
            </a:r>
          </a:p>
          <a:p>
            <a:pPr marL="342900" lvl="0" indent="-342900" algn="just">
              <a:spcBef>
                <a:spcPts val="800"/>
              </a:spcBef>
              <a:spcAft>
                <a:spcPts val="800"/>
              </a:spcAft>
              <a:buFont typeface="Arial" panose="020B0604020202020204" pitchFamily="34" charset="0"/>
              <a:buChar char="•"/>
              <a:tabLst>
                <a:tab pos="457200" algn="l"/>
              </a:tabLst>
            </a:pPr>
            <a:r>
              <a:rPr lang="en-GB" sz="2000" dirty="0">
                <a:effectLst/>
                <a:latin typeface="+mj-lt"/>
                <a:ea typeface="Calibri" panose="020F0502020204030204" pitchFamily="34" charset="0"/>
                <a:cs typeface="Times New Roman" panose="02020603050405020304" pitchFamily="18" charset="0"/>
              </a:rPr>
              <a:t>No additional marks should be awarded for qualifications which are directly linked to the attainment of a higher qualification (e.g. a candidate who is in possession of a diploma, a first degree and a master’s degree, all in the field of IT, should only be awarded marks for the highest qualification)</a:t>
            </a:r>
          </a:p>
          <a:p>
            <a:pPr marL="342900" lvl="0" indent="-342900" algn="just">
              <a:spcBef>
                <a:spcPts val="800"/>
              </a:spcBef>
              <a:spcAft>
                <a:spcPts val="800"/>
              </a:spcAft>
              <a:buFont typeface="Arial" panose="020B0604020202020204" pitchFamily="34" charset="0"/>
              <a:buChar char="•"/>
              <a:tabLst>
                <a:tab pos="457200" algn="l"/>
              </a:tabLst>
            </a:pPr>
            <a:r>
              <a:rPr lang="en-GB" sz="2000" dirty="0">
                <a:effectLst/>
                <a:latin typeface="+mj-lt"/>
                <a:ea typeface="Calibri" panose="020F0502020204030204" pitchFamily="34" charset="0"/>
                <a:cs typeface="Times New Roman" panose="02020603050405020304" pitchFamily="18" charset="0"/>
              </a:rPr>
              <a:t>Marks for additional qualifications are to be awarded only for:-</a:t>
            </a:r>
          </a:p>
          <a:p>
            <a:pPr marL="800100" lvl="1" indent="-342900" algn="just">
              <a:spcBef>
                <a:spcPts val="800"/>
              </a:spcBef>
              <a:spcAft>
                <a:spcPts val="800"/>
              </a:spcAft>
              <a:tabLst>
                <a:tab pos="457200" algn="l"/>
              </a:tabLst>
            </a:pPr>
            <a:r>
              <a:rPr lang="en-GB" sz="2000" dirty="0">
                <a:effectLst/>
                <a:latin typeface="+mj-lt"/>
                <a:ea typeface="Calibri" panose="020F0502020204030204" pitchFamily="34" charset="0"/>
                <a:cs typeface="Times New Roman" panose="02020603050405020304" pitchFamily="18" charset="0"/>
              </a:rPr>
              <a:t>the highest additional qualification held by the candidate</a:t>
            </a:r>
          </a:p>
          <a:p>
            <a:pPr marL="800100" lvl="1" indent="-342900" algn="just">
              <a:spcBef>
                <a:spcPts val="800"/>
              </a:spcBef>
              <a:spcAft>
                <a:spcPts val="800"/>
              </a:spcAft>
              <a:tabLst>
                <a:tab pos="457200" algn="l"/>
              </a:tabLst>
            </a:pPr>
            <a:r>
              <a:rPr lang="en-GB" sz="2000" dirty="0">
                <a:effectLst/>
                <a:latin typeface="+mj-lt"/>
                <a:ea typeface="Calibri" panose="020F0502020204030204" pitchFamily="34" charset="0"/>
                <a:cs typeface="Times New Roman" panose="02020603050405020304" pitchFamily="18" charset="0"/>
              </a:rPr>
              <a:t>qualifications attained by the closing date of the call for applications – a candidate who can provide evidence that the necessary ECTS were attained by such date may be awarded marks accordingly, i.e. the Selection Board could opt to give one of the lower marks if substantiated by an available transcript</a:t>
            </a:r>
          </a:p>
          <a:p>
            <a:pPr marL="0" indent="0">
              <a:spcBef>
                <a:spcPts val="800"/>
              </a:spcBef>
              <a:spcAft>
                <a:spcPts val="800"/>
              </a:spcAft>
              <a:buNone/>
            </a:pPr>
            <a:endParaRPr lang="en-GB" sz="2000" dirty="0">
              <a:latin typeface="+mj-lt"/>
            </a:endParaRPr>
          </a:p>
        </p:txBody>
      </p:sp>
      <p:sp>
        <p:nvSpPr>
          <p:cNvPr id="4" name="Footer Placeholder 3">
            <a:extLst>
              <a:ext uri="{FF2B5EF4-FFF2-40B4-BE49-F238E27FC236}">
                <a16:creationId xmlns:a16="http://schemas.microsoft.com/office/drawing/2014/main" id="{992CC282-CBEF-D14C-99E7-1E1F7B6B2A4B}"/>
              </a:ext>
            </a:extLst>
          </p:cNvPr>
          <p:cNvSpPr>
            <a:spLocks noGrp="1"/>
          </p:cNvSpPr>
          <p:nvPr>
            <p:ph type="ftr" sz="quarter" idx="11"/>
          </p:nvPr>
        </p:nvSpPr>
        <p:spPr/>
        <p:txBody>
          <a:bodyPr/>
          <a:lstStyle/>
          <a:p>
            <a:r>
              <a:rPr lang="en-GB"/>
              <a:t>The Selection Process under Delegated Authority in the Malta Public Service</a:t>
            </a:r>
          </a:p>
        </p:txBody>
      </p:sp>
      <p:sp>
        <p:nvSpPr>
          <p:cNvPr id="2" name="Slide Number Placeholder 1">
            <a:extLst>
              <a:ext uri="{FF2B5EF4-FFF2-40B4-BE49-F238E27FC236}">
                <a16:creationId xmlns:a16="http://schemas.microsoft.com/office/drawing/2014/main" id="{113E5F18-8C88-D557-9C65-18A42E49E4C3}"/>
              </a:ext>
            </a:extLst>
          </p:cNvPr>
          <p:cNvSpPr>
            <a:spLocks noGrp="1"/>
          </p:cNvSpPr>
          <p:nvPr>
            <p:ph type="sldNum" sz="quarter" idx="12"/>
          </p:nvPr>
        </p:nvSpPr>
        <p:spPr/>
        <p:txBody>
          <a:bodyPr/>
          <a:lstStyle/>
          <a:p>
            <a:fld id="{5DF7E9A8-6037-4FD4-9810-C6DA5787F4B7}" type="slidenum">
              <a:rPr lang="en-GB" smtClean="0"/>
              <a:t>23</a:t>
            </a:fld>
            <a:endParaRPr lang="en-GB"/>
          </a:p>
        </p:txBody>
      </p:sp>
    </p:spTree>
    <p:extLst>
      <p:ext uri="{BB962C8B-B14F-4D97-AF65-F5344CB8AC3E}">
        <p14:creationId xmlns:p14="http://schemas.microsoft.com/office/powerpoint/2010/main" val="29866160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645414E-4C59-B7AE-5A8D-C2B21367B625}"/>
              </a:ext>
            </a:extLst>
          </p:cNvPr>
          <p:cNvSpPr>
            <a:spLocks noGrp="1"/>
          </p:cNvSpPr>
          <p:nvPr>
            <p:ph idx="1"/>
          </p:nvPr>
        </p:nvSpPr>
        <p:spPr>
          <a:xfrm>
            <a:off x="2346959" y="998621"/>
            <a:ext cx="9131167" cy="5173578"/>
          </a:xfrm>
        </p:spPr>
        <p:txBody>
          <a:bodyPr>
            <a:normAutofit/>
          </a:bodyPr>
          <a:lstStyle/>
          <a:p>
            <a:pPr marL="342900" lvl="0" indent="-342900" algn="just">
              <a:buFont typeface="Arial" panose="020B0604020202020204" pitchFamily="34" charset="0"/>
              <a:buChar char="•"/>
              <a:tabLst>
                <a:tab pos="457200" algn="l"/>
              </a:tabLst>
            </a:pPr>
            <a:r>
              <a:rPr lang="en-GB" sz="2000" dirty="0">
                <a:effectLst/>
                <a:latin typeface="Calibri Light" panose="020F0302020204030204" pitchFamily="34" charset="0"/>
                <a:ea typeface="Calibri" panose="020F0502020204030204" pitchFamily="34" charset="0"/>
                <a:cs typeface="Times New Roman" panose="02020603050405020304" pitchFamily="18" charset="0"/>
              </a:rPr>
              <a:t>Appendices 3.1 – 3.5 are intended to serve as guidelines in the setting up of selection criteria, sub-criteria and weightings applicable to selection processes for posts/positions in the Public Service</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buFont typeface="Arial" panose="020B0604020202020204" pitchFamily="34" charset="0"/>
              <a:buChar char="•"/>
              <a:tabLst>
                <a:tab pos="457200" algn="l"/>
              </a:tabLst>
            </a:pPr>
            <a:r>
              <a:rPr lang="en-GB" sz="2000" dirty="0">
                <a:effectLst/>
                <a:latin typeface="Calibri Light" panose="020F0302020204030204" pitchFamily="34" charset="0"/>
                <a:ea typeface="Calibri" panose="020F0502020204030204" pitchFamily="34" charset="0"/>
                <a:cs typeface="Times New Roman" panose="02020603050405020304" pitchFamily="18" charset="0"/>
              </a:rPr>
              <a:t>Further criteria and sub-criteria may be reviewed where these are justified by the post/position to be filled</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buFont typeface="Arial" panose="020B0604020202020204" pitchFamily="34" charset="0"/>
              <a:buChar char="•"/>
              <a:tabLst>
                <a:tab pos="457200" algn="l"/>
              </a:tabLst>
            </a:pPr>
            <a:r>
              <a:rPr lang="en-GB" sz="2000" dirty="0">
                <a:effectLst/>
                <a:latin typeface="Calibri Light" panose="020F0302020204030204" pitchFamily="34" charset="0"/>
                <a:ea typeface="Calibri" panose="020F0502020204030204" pitchFamily="34" charset="0"/>
                <a:cs typeface="Times New Roman" panose="02020603050405020304" pitchFamily="18" charset="0"/>
              </a:rPr>
              <a:t>If the Selection Board feels that a new criterion/sub-criterion should be included or that a criterion/sub-criterion ought to be omitted (e.g. qualifications or experience)  or that the weighting should be changed, it should seek the authorities’ approval, giving the respective justification</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buFont typeface="Arial" panose="020B0604020202020204" pitchFamily="34" charset="0"/>
              <a:buChar char="•"/>
              <a:tabLst>
                <a:tab pos="457200" algn="l"/>
              </a:tabLst>
            </a:pPr>
            <a:r>
              <a:rPr lang="en-GB" sz="2000" dirty="0">
                <a:effectLst/>
                <a:latin typeface="Calibri Light" panose="020F0302020204030204" pitchFamily="34" charset="0"/>
                <a:ea typeface="Calibri" panose="020F0502020204030204" pitchFamily="34" charset="0"/>
                <a:cs typeface="Times New Roman" panose="02020603050405020304" pitchFamily="18" charset="0"/>
              </a:rPr>
              <a:t>In any case, subjective criteria should not be given a high weighting</a:t>
            </a:r>
          </a:p>
          <a:p>
            <a:pPr marL="342900" lvl="0" indent="-342900" algn="just">
              <a:buFont typeface="Arial" panose="020B0604020202020204" pitchFamily="34" charset="0"/>
              <a:buChar char="•"/>
              <a:tabLst>
                <a:tab pos="457200" algn="l"/>
              </a:tabLst>
            </a:pPr>
            <a:r>
              <a:rPr lang="en-GB" sz="2000" dirty="0">
                <a:latin typeface="Calibri Light" panose="020F0302020204030204" pitchFamily="34" charset="0"/>
                <a:ea typeface="Calibri" panose="020F0502020204030204" pitchFamily="34" charset="0"/>
                <a:cs typeface="Times New Roman" panose="02020603050405020304" pitchFamily="18" charset="0"/>
              </a:rPr>
              <a:t>Selection Boards are to ensure fairer allocation of marks in order not to disadvantage applicants, especially in instances where none of the applicants would be eligible to be awarded any marks under the sub-criteria related to qualifications</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buFont typeface="Arial" panose="020B0604020202020204" pitchFamily="34" charset="0"/>
              <a:buChar char="•"/>
              <a:tabLst>
                <a:tab pos="457200" algn="l"/>
              </a:tabLst>
            </a:pPr>
            <a:r>
              <a:rPr lang="en-GB" sz="2000" dirty="0">
                <a:effectLst/>
                <a:latin typeface="Calibri Light" panose="020F0302020204030204" pitchFamily="34" charset="0"/>
                <a:ea typeface="Calibri" panose="020F0502020204030204" pitchFamily="34" charset="0"/>
                <a:cs typeface="Times New Roman" panose="02020603050405020304" pitchFamily="18" charset="0"/>
              </a:rPr>
              <a:t>Any direction given by PSC regarding a specific selection process remains effective and overrides any other conflicting provision in the Manual</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Footer Placeholder 3">
            <a:extLst>
              <a:ext uri="{FF2B5EF4-FFF2-40B4-BE49-F238E27FC236}">
                <a16:creationId xmlns:a16="http://schemas.microsoft.com/office/drawing/2014/main" id="{BAC0A306-8002-1010-9F2E-8CE0D9617792}"/>
              </a:ext>
            </a:extLst>
          </p:cNvPr>
          <p:cNvSpPr>
            <a:spLocks noGrp="1"/>
          </p:cNvSpPr>
          <p:nvPr>
            <p:ph type="ftr" sz="quarter" idx="11"/>
          </p:nvPr>
        </p:nvSpPr>
        <p:spPr/>
        <p:txBody>
          <a:bodyPr/>
          <a:lstStyle/>
          <a:p>
            <a:r>
              <a:rPr lang="en-GB"/>
              <a:t>The Selection Process under Delegated Authority in the Malta Public Service</a:t>
            </a:r>
          </a:p>
        </p:txBody>
      </p:sp>
      <p:sp>
        <p:nvSpPr>
          <p:cNvPr id="2" name="Slide Number Placeholder 1">
            <a:extLst>
              <a:ext uri="{FF2B5EF4-FFF2-40B4-BE49-F238E27FC236}">
                <a16:creationId xmlns:a16="http://schemas.microsoft.com/office/drawing/2014/main" id="{2CF64706-B8A5-1D23-897B-8EAD175CDFAC}"/>
              </a:ext>
            </a:extLst>
          </p:cNvPr>
          <p:cNvSpPr>
            <a:spLocks noGrp="1"/>
          </p:cNvSpPr>
          <p:nvPr>
            <p:ph type="sldNum" sz="quarter" idx="12"/>
          </p:nvPr>
        </p:nvSpPr>
        <p:spPr/>
        <p:txBody>
          <a:bodyPr/>
          <a:lstStyle/>
          <a:p>
            <a:fld id="{5DF7E9A8-6037-4FD4-9810-C6DA5787F4B7}" type="slidenum">
              <a:rPr lang="en-GB" smtClean="0"/>
              <a:t>24</a:t>
            </a:fld>
            <a:endParaRPr lang="en-GB"/>
          </a:p>
        </p:txBody>
      </p:sp>
    </p:spTree>
    <p:extLst>
      <p:ext uri="{BB962C8B-B14F-4D97-AF65-F5344CB8AC3E}">
        <p14:creationId xmlns:p14="http://schemas.microsoft.com/office/powerpoint/2010/main" val="621111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AE3D1F-3AFF-B44D-C03D-9AFFE55A8005}"/>
              </a:ext>
            </a:extLst>
          </p:cNvPr>
          <p:cNvSpPr>
            <a:spLocks noGrp="1"/>
          </p:cNvSpPr>
          <p:nvPr>
            <p:ph type="title"/>
          </p:nvPr>
        </p:nvSpPr>
        <p:spPr>
          <a:xfrm>
            <a:off x="2072640" y="365125"/>
            <a:ext cx="9281160" cy="1325563"/>
          </a:xfrm>
        </p:spPr>
        <p:txBody>
          <a:bodyPr>
            <a:normAutofit/>
          </a:bodyPr>
          <a:lstStyle/>
          <a:p>
            <a:r>
              <a:rPr lang="en-US" sz="4000" b="1" dirty="0"/>
              <a:t>Waiver of eligibility requirements</a:t>
            </a:r>
            <a:endParaRPr lang="en-GB" sz="4000" b="1" dirty="0"/>
          </a:p>
        </p:txBody>
      </p:sp>
      <p:sp>
        <p:nvSpPr>
          <p:cNvPr id="3" name="Content Placeholder 2">
            <a:extLst>
              <a:ext uri="{FF2B5EF4-FFF2-40B4-BE49-F238E27FC236}">
                <a16:creationId xmlns:a16="http://schemas.microsoft.com/office/drawing/2014/main" id="{4645414E-4C59-B7AE-5A8D-C2B21367B625}"/>
              </a:ext>
            </a:extLst>
          </p:cNvPr>
          <p:cNvSpPr>
            <a:spLocks noGrp="1"/>
          </p:cNvSpPr>
          <p:nvPr>
            <p:ph idx="1"/>
          </p:nvPr>
        </p:nvSpPr>
        <p:spPr>
          <a:xfrm>
            <a:off x="2072640" y="1825625"/>
            <a:ext cx="9281160" cy="4351338"/>
          </a:xfrm>
        </p:spPr>
        <p:txBody>
          <a:bodyPr/>
          <a:lstStyle/>
          <a:p>
            <a:pPr marL="0" indent="0" algn="just">
              <a:buNone/>
            </a:pPr>
            <a:r>
              <a:rPr lang="en-GB" sz="1800" b="1" dirty="0">
                <a:effectLst/>
                <a:latin typeface="Calibri Light" panose="020F0302020204030204" pitchFamily="34" charset="0"/>
                <a:ea typeface="Calibri" panose="020F0502020204030204" pitchFamily="34" charset="0"/>
                <a:cs typeface="Times New Roman" panose="02020603050405020304" pitchFamily="18" charset="0"/>
              </a:rPr>
              <a:t>Persons with a disability</a:t>
            </a:r>
          </a:p>
          <a:p>
            <a:pPr algn="just"/>
            <a:r>
              <a:rPr lang="en-GB" sz="1800" dirty="0">
                <a:latin typeface="Calibri Light" panose="020F0302020204030204" pitchFamily="34" charset="0"/>
                <a:ea typeface="Calibri" panose="020F0502020204030204" pitchFamily="34" charset="0"/>
                <a:cs typeface="Times New Roman" panose="02020603050405020304" pitchFamily="18" charset="0"/>
              </a:rPr>
              <a:t>Registered d</a:t>
            </a:r>
            <a:r>
              <a:rPr lang="en-GB" sz="1800" dirty="0">
                <a:effectLst/>
                <a:latin typeface="Calibri Light" panose="020F0302020204030204" pitchFamily="34" charset="0"/>
                <a:ea typeface="Calibri" panose="020F0502020204030204" pitchFamily="34" charset="0"/>
                <a:cs typeface="Times New Roman" panose="02020603050405020304" pitchFamily="18" charset="0"/>
              </a:rPr>
              <a:t>isabled applicants who do not satisfy the eligibility requirements set in the call for applications may seek waivers of specific eligibility requirements on account of their disability</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1800" dirty="0">
                <a:effectLst/>
                <a:latin typeface="Calibri Light" panose="020F0302020204030204" pitchFamily="34" charset="0"/>
                <a:ea typeface="Calibri" panose="020F0502020204030204" pitchFamily="34" charset="0"/>
                <a:cs typeface="Times New Roman" panose="02020603050405020304" pitchFamily="18" charset="0"/>
              </a:rPr>
              <a:t>Selection Boards should refer requests for reasonable accommodation for consideration by the PSC</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lgn="just">
              <a:buNone/>
              <a:tabLst>
                <a:tab pos="457200" algn="l"/>
              </a:tabLst>
            </a:pPr>
            <a:r>
              <a:rPr lang="en-US" sz="1800" b="1" dirty="0">
                <a:effectLst/>
                <a:latin typeface="Calibri Light" panose="020F0302020204030204" pitchFamily="34" charset="0"/>
                <a:ea typeface="Calibri" panose="020F0502020204030204" pitchFamily="34" charset="0"/>
                <a:cs typeface="Times New Roman" panose="02020603050405020304" pitchFamily="18" charset="0"/>
              </a:rPr>
              <a:t>Administrative errors</a:t>
            </a:r>
            <a:endParaRPr lang="en-GB" sz="1800" b="1"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GB" sz="1800" dirty="0">
                <a:effectLst/>
                <a:latin typeface="Calibri Light" panose="020F0302020204030204" pitchFamily="34" charset="0"/>
                <a:ea typeface="Calibri" panose="020F0502020204030204" pitchFamily="34" charset="0"/>
                <a:cs typeface="Times New Roman" panose="02020603050405020304" pitchFamily="18" charset="0"/>
              </a:rPr>
              <a:t>If, as a result of an administrative error or delay by a public body, applicants are unable to obtain a certificate, licence, warrant or registration by the closing date of the call for applications (even though they were entitled to it), it is the PSC’s policy that applicants should not be penalised for administrative delays or errors over which applicants have no control</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GB" sz="1800" dirty="0">
                <a:effectLst/>
                <a:latin typeface="Calibri Light" panose="020F0302020204030204" pitchFamily="34" charset="0"/>
                <a:ea typeface="Calibri" panose="020F0502020204030204" pitchFamily="34" charset="0"/>
                <a:cs typeface="Times New Roman" panose="02020603050405020304" pitchFamily="18" charset="0"/>
              </a:rPr>
              <a:t>Cases of apparent ineligibility as a result of administrative delays or errors should be referred to the PSC for a ruling</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Footer Placeholder 3">
            <a:extLst>
              <a:ext uri="{FF2B5EF4-FFF2-40B4-BE49-F238E27FC236}">
                <a16:creationId xmlns:a16="http://schemas.microsoft.com/office/drawing/2014/main" id="{6709C0BB-6B28-433F-5D22-63F1DA552F8F}"/>
              </a:ext>
            </a:extLst>
          </p:cNvPr>
          <p:cNvSpPr>
            <a:spLocks noGrp="1"/>
          </p:cNvSpPr>
          <p:nvPr>
            <p:ph type="ftr" sz="quarter" idx="11"/>
          </p:nvPr>
        </p:nvSpPr>
        <p:spPr/>
        <p:txBody>
          <a:bodyPr/>
          <a:lstStyle/>
          <a:p>
            <a:r>
              <a:rPr lang="en-GB"/>
              <a:t>The Selection Process under Delegated Authority in the Malta Public Service</a:t>
            </a:r>
          </a:p>
        </p:txBody>
      </p:sp>
      <p:sp>
        <p:nvSpPr>
          <p:cNvPr id="5" name="Slide Number Placeholder 4">
            <a:extLst>
              <a:ext uri="{FF2B5EF4-FFF2-40B4-BE49-F238E27FC236}">
                <a16:creationId xmlns:a16="http://schemas.microsoft.com/office/drawing/2014/main" id="{89A06F90-20D8-49F1-094B-29C801A41E22}"/>
              </a:ext>
            </a:extLst>
          </p:cNvPr>
          <p:cNvSpPr>
            <a:spLocks noGrp="1"/>
          </p:cNvSpPr>
          <p:nvPr>
            <p:ph type="sldNum" sz="quarter" idx="12"/>
          </p:nvPr>
        </p:nvSpPr>
        <p:spPr/>
        <p:txBody>
          <a:bodyPr/>
          <a:lstStyle/>
          <a:p>
            <a:fld id="{5DF7E9A8-6037-4FD4-9810-C6DA5787F4B7}" type="slidenum">
              <a:rPr lang="en-GB" smtClean="0"/>
              <a:t>25</a:t>
            </a:fld>
            <a:endParaRPr lang="en-GB"/>
          </a:p>
        </p:txBody>
      </p:sp>
    </p:spTree>
    <p:extLst>
      <p:ext uri="{BB962C8B-B14F-4D97-AF65-F5344CB8AC3E}">
        <p14:creationId xmlns:p14="http://schemas.microsoft.com/office/powerpoint/2010/main" val="27961953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34894A-C53F-60AD-F059-517BEA930477}"/>
              </a:ext>
            </a:extLst>
          </p:cNvPr>
          <p:cNvSpPr>
            <a:spLocks noGrp="1"/>
          </p:cNvSpPr>
          <p:nvPr>
            <p:ph type="title"/>
          </p:nvPr>
        </p:nvSpPr>
        <p:spPr>
          <a:xfrm>
            <a:off x="1859280" y="365125"/>
            <a:ext cx="9855200" cy="585440"/>
          </a:xfrm>
        </p:spPr>
        <p:txBody>
          <a:bodyPr>
            <a:normAutofit fontScale="90000"/>
          </a:bodyPr>
          <a:lstStyle/>
          <a:p>
            <a:r>
              <a:rPr lang="en-US" sz="4000" b="1" dirty="0"/>
              <a:t>The Report</a:t>
            </a:r>
            <a:endParaRPr lang="en-GB" sz="4000" b="1" dirty="0"/>
          </a:p>
        </p:txBody>
      </p:sp>
      <p:sp>
        <p:nvSpPr>
          <p:cNvPr id="3" name="Content Placeholder 2">
            <a:extLst>
              <a:ext uri="{FF2B5EF4-FFF2-40B4-BE49-F238E27FC236}">
                <a16:creationId xmlns:a16="http://schemas.microsoft.com/office/drawing/2014/main" id="{CE54BDB2-097A-55EF-D344-2467E3B524C0}"/>
              </a:ext>
            </a:extLst>
          </p:cNvPr>
          <p:cNvSpPr>
            <a:spLocks noGrp="1"/>
          </p:cNvSpPr>
          <p:nvPr>
            <p:ph idx="1"/>
          </p:nvPr>
        </p:nvSpPr>
        <p:spPr>
          <a:xfrm>
            <a:off x="1859280" y="924560"/>
            <a:ext cx="9855200" cy="5496560"/>
          </a:xfrm>
        </p:spPr>
        <p:txBody>
          <a:bodyPr>
            <a:noAutofit/>
          </a:bodyPr>
          <a:lstStyle/>
          <a:p>
            <a:pPr algn="just"/>
            <a:r>
              <a:rPr lang="en-GB" sz="2000" dirty="0">
                <a:latin typeface="+mj-lt"/>
              </a:rPr>
              <a:t>Selection Board may proceed to compile and finalise the report upon confirmation from PSC that there are no pending representations on eligibility</a:t>
            </a:r>
          </a:p>
          <a:p>
            <a:pPr algn="just"/>
            <a:r>
              <a:rPr lang="en-GB" sz="2000" dirty="0">
                <a:latin typeface="+mj-lt"/>
              </a:rPr>
              <a:t>Report should account for the total number of applicants, indicating:</a:t>
            </a:r>
          </a:p>
          <a:p>
            <a:pPr lvl="1" algn="just"/>
            <a:r>
              <a:rPr lang="en-GB" sz="2000" dirty="0">
                <a:latin typeface="+mj-lt"/>
              </a:rPr>
              <a:t>how many were found ineligible (certifying that they were made aware of the reason for their ineligibility, and informed of their right to submit representations to the PSC within 5 working days) – at this point, the Board should sign PSC Declaration Form No 7 regarding “Eligibility of Candidates”</a:t>
            </a:r>
          </a:p>
          <a:p>
            <a:pPr lvl="1" algn="just"/>
            <a:r>
              <a:rPr lang="en-GB" sz="2000" dirty="0">
                <a:latin typeface="+mj-lt"/>
              </a:rPr>
              <a:t>how many (if any) withdrew their application or failed to attend the interview</a:t>
            </a:r>
          </a:p>
          <a:p>
            <a:pPr lvl="1" algn="just"/>
            <a:r>
              <a:rPr lang="en-GB" sz="2000" dirty="0">
                <a:latin typeface="+mj-lt"/>
              </a:rPr>
              <a:t>how many (if any) renounced to their application on account of having taken up another appointment</a:t>
            </a:r>
          </a:p>
          <a:p>
            <a:pPr lvl="1" algn="just"/>
            <a:r>
              <a:rPr lang="en-GB" sz="2000" dirty="0">
                <a:latin typeface="+mj-lt"/>
              </a:rPr>
              <a:t>if any applicants were assessed provisionally due to the fact that they were still awaiting MQRIC equivalence of their qualification/s (certifying that such applicants were informed that (</a:t>
            </a:r>
            <a:r>
              <a:rPr lang="en-GB" sz="2000" dirty="0" err="1">
                <a:latin typeface="+mj-lt"/>
              </a:rPr>
              <a:t>i</a:t>
            </a:r>
            <a:r>
              <a:rPr lang="en-GB" sz="2000" dirty="0">
                <a:latin typeface="+mj-lt"/>
              </a:rPr>
              <a:t>) they were assessed provisionally, (ii) should the equivalence report be in the negative or not presented within four (4) months from the closing date of the call for applications, then they will be disqualified from the selection process and (iii) that subject to availability of vacancies, appointment cannot be made before the positive equivalence report is received from MQRIC)</a:t>
            </a:r>
          </a:p>
          <a:p>
            <a:pPr lvl="1" algn="just"/>
            <a:r>
              <a:rPr lang="en-GB" sz="2000" dirty="0">
                <a:latin typeface="+mj-lt"/>
              </a:rPr>
              <a:t>a statement that the eligible applicants were notified of their interview date and venue</a:t>
            </a:r>
          </a:p>
        </p:txBody>
      </p:sp>
      <p:sp>
        <p:nvSpPr>
          <p:cNvPr id="4" name="Footer Placeholder 3">
            <a:extLst>
              <a:ext uri="{FF2B5EF4-FFF2-40B4-BE49-F238E27FC236}">
                <a16:creationId xmlns:a16="http://schemas.microsoft.com/office/drawing/2014/main" id="{4B42A2E7-4E11-A01F-D387-DA9E8A9AA533}"/>
              </a:ext>
            </a:extLst>
          </p:cNvPr>
          <p:cNvSpPr>
            <a:spLocks noGrp="1"/>
          </p:cNvSpPr>
          <p:nvPr>
            <p:ph type="ftr" sz="quarter" idx="11"/>
          </p:nvPr>
        </p:nvSpPr>
        <p:spPr/>
        <p:txBody>
          <a:bodyPr/>
          <a:lstStyle/>
          <a:p>
            <a:r>
              <a:rPr lang="en-GB"/>
              <a:t>The Selection Process under Delegated Authority in the Malta Public Service</a:t>
            </a:r>
          </a:p>
        </p:txBody>
      </p:sp>
      <p:sp>
        <p:nvSpPr>
          <p:cNvPr id="5" name="Slide Number Placeholder 4">
            <a:extLst>
              <a:ext uri="{FF2B5EF4-FFF2-40B4-BE49-F238E27FC236}">
                <a16:creationId xmlns:a16="http://schemas.microsoft.com/office/drawing/2014/main" id="{5709C208-71CC-C0D1-BAF9-0599CED9B8BD}"/>
              </a:ext>
            </a:extLst>
          </p:cNvPr>
          <p:cNvSpPr>
            <a:spLocks noGrp="1"/>
          </p:cNvSpPr>
          <p:nvPr>
            <p:ph type="sldNum" sz="quarter" idx="12"/>
          </p:nvPr>
        </p:nvSpPr>
        <p:spPr/>
        <p:txBody>
          <a:bodyPr/>
          <a:lstStyle/>
          <a:p>
            <a:fld id="{5DF7E9A8-6037-4FD4-9810-C6DA5787F4B7}" type="slidenum">
              <a:rPr lang="en-GB" smtClean="0"/>
              <a:t>26</a:t>
            </a:fld>
            <a:endParaRPr lang="en-GB"/>
          </a:p>
        </p:txBody>
      </p:sp>
    </p:spTree>
    <p:extLst>
      <p:ext uri="{BB962C8B-B14F-4D97-AF65-F5344CB8AC3E}">
        <p14:creationId xmlns:p14="http://schemas.microsoft.com/office/powerpoint/2010/main" val="20755096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95D08A0-510B-2782-103E-F140023C3918}"/>
              </a:ext>
            </a:extLst>
          </p:cNvPr>
          <p:cNvSpPr>
            <a:spLocks noGrp="1"/>
          </p:cNvSpPr>
          <p:nvPr>
            <p:ph idx="1"/>
          </p:nvPr>
        </p:nvSpPr>
        <p:spPr>
          <a:xfrm>
            <a:off x="1900947" y="780835"/>
            <a:ext cx="9276390" cy="5475898"/>
          </a:xfrm>
        </p:spPr>
        <p:txBody>
          <a:bodyPr>
            <a:noAutofit/>
          </a:bodyPr>
          <a:lstStyle/>
          <a:p>
            <a:pPr marL="0" indent="0" algn="just">
              <a:buNone/>
            </a:pPr>
            <a:r>
              <a:rPr lang="en-GB" sz="2000" dirty="0">
                <a:latin typeface="+mj-lt"/>
              </a:rPr>
              <a:t>Selection Board report attachments:</a:t>
            </a:r>
          </a:p>
          <a:p>
            <a:pPr algn="just"/>
            <a:r>
              <a:rPr lang="en-GB" sz="2000" dirty="0">
                <a:latin typeface="+mj-lt"/>
              </a:rPr>
              <a:t>The signed PSC Declaration Forms 6, 7 and 8 regarding Conflict of Interest and Non-Discrimination, Eligibility of Candidates and Political/Trade Union Activities respectively</a:t>
            </a:r>
          </a:p>
          <a:p>
            <a:pPr algn="just"/>
            <a:r>
              <a:rPr lang="en-GB" sz="2000" dirty="0">
                <a:latin typeface="+mj-lt"/>
              </a:rPr>
              <a:t>the signed PSC Form 9 – Declaration by Secretary to the Board, if applicable</a:t>
            </a:r>
          </a:p>
          <a:p>
            <a:pPr algn="just"/>
            <a:r>
              <a:rPr lang="en-GB" sz="2000" dirty="0">
                <a:latin typeface="+mj-lt"/>
              </a:rPr>
              <a:t>A list of all applicants</a:t>
            </a:r>
          </a:p>
          <a:p>
            <a:pPr algn="just"/>
            <a:r>
              <a:rPr lang="en-GB" sz="2000" dirty="0">
                <a:latin typeface="+mj-lt"/>
              </a:rPr>
              <a:t>A statement setting out the sub-criteria and weightings set by the Selection Board</a:t>
            </a:r>
          </a:p>
          <a:p>
            <a:pPr algn="just"/>
            <a:r>
              <a:rPr lang="en-GB" sz="2000" dirty="0">
                <a:latin typeface="+mj-lt"/>
              </a:rPr>
              <a:t>An assessment sheet setting out the marks allotted to each candidate under each criterion and sub-criterion. The assessment sheet should account only for candidates who underwent assessment, i.e. successful and failed candidates. Candidates who underwent assessment and subsequently withdrew their application should not be included therein. The names are to be listed in the sequence of the application number. Under the “Remarks” column , the order of merit should be included and failures are to be denoted by “F”. The assessment sheet should include an indication of any assessment/s carried out on a provisional basis pending presentation of MQRIC equivalence</a:t>
            </a:r>
          </a:p>
          <a:p>
            <a:pPr marL="0" indent="0" algn="r">
              <a:buNone/>
            </a:pPr>
            <a:r>
              <a:rPr lang="en-GB" sz="2000" dirty="0">
                <a:latin typeface="+mj-lt"/>
              </a:rPr>
              <a:t>…/…</a:t>
            </a:r>
          </a:p>
        </p:txBody>
      </p:sp>
      <p:sp>
        <p:nvSpPr>
          <p:cNvPr id="4" name="Footer Placeholder 3">
            <a:extLst>
              <a:ext uri="{FF2B5EF4-FFF2-40B4-BE49-F238E27FC236}">
                <a16:creationId xmlns:a16="http://schemas.microsoft.com/office/drawing/2014/main" id="{ED2782F8-FFDE-4A4D-E0D6-E8E94313840B}"/>
              </a:ext>
            </a:extLst>
          </p:cNvPr>
          <p:cNvSpPr>
            <a:spLocks noGrp="1"/>
          </p:cNvSpPr>
          <p:nvPr>
            <p:ph type="ftr" sz="quarter" idx="11"/>
          </p:nvPr>
        </p:nvSpPr>
        <p:spPr/>
        <p:txBody>
          <a:bodyPr/>
          <a:lstStyle/>
          <a:p>
            <a:r>
              <a:rPr lang="en-GB" dirty="0"/>
              <a:t>The Selection Process under Delegated Authority in the Malta Public Service</a:t>
            </a:r>
          </a:p>
        </p:txBody>
      </p:sp>
      <p:sp>
        <p:nvSpPr>
          <p:cNvPr id="2" name="Slide Number Placeholder 1">
            <a:extLst>
              <a:ext uri="{FF2B5EF4-FFF2-40B4-BE49-F238E27FC236}">
                <a16:creationId xmlns:a16="http://schemas.microsoft.com/office/drawing/2014/main" id="{0D036222-493C-5C5C-9E84-49EAF2867B82}"/>
              </a:ext>
            </a:extLst>
          </p:cNvPr>
          <p:cNvSpPr>
            <a:spLocks noGrp="1"/>
          </p:cNvSpPr>
          <p:nvPr>
            <p:ph type="sldNum" sz="quarter" idx="12"/>
          </p:nvPr>
        </p:nvSpPr>
        <p:spPr/>
        <p:txBody>
          <a:bodyPr/>
          <a:lstStyle/>
          <a:p>
            <a:fld id="{5DF7E9A8-6037-4FD4-9810-C6DA5787F4B7}" type="slidenum">
              <a:rPr lang="en-GB" smtClean="0"/>
              <a:t>27</a:t>
            </a:fld>
            <a:endParaRPr lang="en-GB"/>
          </a:p>
        </p:txBody>
      </p:sp>
    </p:spTree>
    <p:extLst>
      <p:ext uri="{BB962C8B-B14F-4D97-AF65-F5344CB8AC3E}">
        <p14:creationId xmlns:p14="http://schemas.microsoft.com/office/powerpoint/2010/main" val="38705658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07DA5A2-812F-9B42-C558-6B6DF671D633}"/>
              </a:ext>
            </a:extLst>
          </p:cNvPr>
          <p:cNvSpPr>
            <a:spLocks noGrp="1"/>
          </p:cNvSpPr>
          <p:nvPr>
            <p:ph type="ftr" sz="quarter" idx="11"/>
          </p:nvPr>
        </p:nvSpPr>
        <p:spPr/>
        <p:txBody>
          <a:bodyPr/>
          <a:lstStyle/>
          <a:p>
            <a:r>
              <a:rPr lang="en-GB"/>
              <a:t>The Selection Process under Delegated Authority in the Malta Public Service</a:t>
            </a:r>
          </a:p>
        </p:txBody>
      </p:sp>
      <p:sp>
        <p:nvSpPr>
          <p:cNvPr id="4" name="TextBox 3">
            <a:extLst>
              <a:ext uri="{FF2B5EF4-FFF2-40B4-BE49-F238E27FC236}">
                <a16:creationId xmlns:a16="http://schemas.microsoft.com/office/drawing/2014/main" id="{17200179-47C2-9024-C138-2340B3B72550}"/>
              </a:ext>
            </a:extLst>
          </p:cNvPr>
          <p:cNvSpPr txBox="1"/>
          <p:nvPr/>
        </p:nvSpPr>
        <p:spPr>
          <a:xfrm>
            <a:off x="1849350" y="843677"/>
            <a:ext cx="9575514" cy="5170646"/>
          </a:xfrm>
          <a:prstGeom prst="rect">
            <a:avLst/>
          </a:prstGeom>
          <a:noFill/>
        </p:spPr>
        <p:txBody>
          <a:bodyPr wrap="square">
            <a:spAutoFit/>
          </a:bodyPr>
          <a:lstStyle/>
          <a:p>
            <a:pPr algn="just">
              <a:spcBef>
                <a:spcPts val="600"/>
              </a:spcBef>
              <a:spcAft>
                <a:spcPts val="600"/>
              </a:spcAft>
            </a:pPr>
            <a:r>
              <a:rPr lang="en-GB" sz="2000" dirty="0">
                <a:latin typeface="+mj-lt"/>
              </a:rPr>
              <a:t>…/…</a:t>
            </a:r>
          </a:p>
          <a:p>
            <a:pPr marL="285750" indent="-285750" algn="just">
              <a:spcBef>
                <a:spcPts val="600"/>
              </a:spcBef>
              <a:spcAft>
                <a:spcPts val="600"/>
              </a:spcAft>
              <a:buFont typeface="Arial" panose="020B0604020202020204" pitchFamily="34" charset="0"/>
              <a:buChar char="•"/>
            </a:pPr>
            <a:r>
              <a:rPr lang="en-GB" sz="2000" dirty="0">
                <a:latin typeface="+mj-lt"/>
              </a:rPr>
              <a:t>The result sheet (order of merit) showing the set maximum mark and pass mark, the names and ID numbers of eligible, interviewed candidates in order of merit, and the final mark given.  In the case of candidates who fail to obtain a pass mark, the name is to be omitted and the letter “F” is to be inserted in the “Order of Merit” column</a:t>
            </a:r>
          </a:p>
          <a:p>
            <a:pPr marL="285750" indent="-285750" algn="just">
              <a:spcBef>
                <a:spcPts val="600"/>
              </a:spcBef>
              <a:spcAft>
                <a:spcPts val="600"/>
              </a:spcAft>
              <a:buFont typeface="Arial" panose="020B0604020202020204" pitchFamily="34" charset="0"/>
              <a:buChar char="•"/>
            </a:pPr>
            <a:r>
              <a:rPr lang="en-GB" sz="2000" dirty="0">
                <a:latin typeface="+mj-lt"/>
              </a:rPr>
              <a:t>Copies of letter/s of withdrawal from candidates and notification/s of renouncement (if applicable)</a:t>
            </a:r>
          </a:p>
          <a:p>
            <a:pPr marL="285750" indent="-285750" algn="just">
              <a:spcBef>
                <a:spcPts val="600"/>
              </a:spcBef>
              <a:spcAft>
                <a:spcPts val="600"/>
              </a:spcAft>
              <a:buFont typeface="Arial" panose="020B0604020202020204" pitchFamily="34" charset="0"/>
              <a:buChar char="•"/>
            </a:pPr>
            <a:r>
              <a:rPr lang="en-GB" sz="2000" dirty="0">
                <a:latin typeface="+mj-lt"/>
              </a:rPr>
              <a:t>The statement received from the Public Service Commission confirming that no representations by ineligible applicants were received / there are no pending representations by ineligible applicants on the date of the Selection Board report, as applicable</a:t>
            </a:r>
          </a:p>
          <a:p>
            <a:pPr marL="285750" indent="-285750" algn="just">
              <a:spcBef>
                <a:spcPts val="600"/>
              </a:spcBef>
              <a:spcAft>
                <a:spcPts val="600"/>
              </a:spcAft>
              <a:buFont typeface="Arial" panose="020B0604020202020204" pitchFamily="34" charset="0"/>
              <a:buChar char="•"/>
            </a:pPr>
            <a:r>
              <a:rPr lang="en-GB" sz="2000" dirty="0">
                <a:latin typeface="+mj-lt"/>
              </a:rPr>
              <a:t>Any other documents under confidential cover </a:t>
            </a:r>
          </a:p>
          <a:p>
            <a:pPr algn="just">
              <a:spcBef>
                <a:spcPts val="600"/>
              </a:spcBef>
              <a:spcAft>
                <a:spcPts val="600"/>
              </a:spcAft>
            </a:pPr>
            <a:r>
              <a:rPr lang="en-GB" sz="2000" dirty="0">
                <a:latin typeface="+mj-lt"/>
              </a:rPr>
              <a:t>Templates of the declaration forms, report, result sheet and assessment sheet are available on the P&amp;SD website </a:t>
            </a:r>
            <a:r>
              <a:rPr lang="en-GB" sz="1200" dirty="0">
                <a:latin typeface="+mj-lt"/>
              </a:rPr>
              <a:t>(</a:t>
            </a:r>
            <a:r>
              <a:rPr lang="en-GB" sz="1200" dirty="0">
                <a:latin typeface="+mj-lt"/>
                <a:hlinkClick r:id="rId2"/>
              </a:rPr>
              <a:t>https://publicservice.gov.mt/en/people/Pages/PeopleResourcingandCompliance/FormsandTemplates.aspx</a:t>
            </a:r>
            <a:r>
              <a:rPr lang="en-GB" sz="1200" dirty="0">
                <a:latin typeface="+mj-lt"/>
              </a:rPr>
              <a:t>) </a:t>
            </a:r>
            <a:endParaRPr lang="en-GB" sz="2000" dirty="0">
              <a:latin typeface="+mj-lt"/>
            </a:endParaRPr>
          </a:p>
        </p:txBody>
      </p:sp>
      <p:sp>
        <p:nvSpPr>
          <p:cNvPr id="3" name="Slide Number Placeholder 2">
            <a:extLst>
              <a:ext uri="{FF2B5EF4-FFF2-40B4-BE49-F238E27FC236}">
                <a16:creationId xmlns:a16="http://schemas.microsoft.com/office/drawing/2014/main" id="{C84F75B9-E0C3-7103-9BBA-AFA3C6ED934B}"/>
              </a:ext>
            </a:extLst>
          </p:cNvPr>
          <p:cNvSpPr>
            <a:spLocks noGrp="1"/>
          </p:cNvSpPr>
          <p:nvPr>
            <p:ph type="sldNum" sz="quarter" idx="12"/>
          </p:nvPr>
        </p:nvSpPr>
        <p:spPr/>
        <p:txBody>
          <a:bodyPr/>
          <a:lstStyle/>
          <a:p>
            <a:fld id="{5DF7E9A8-6037-4FD4-9810-C6DA5787F4B7}" type="slidenum">
              <a:rPr lang="en-GB" smtClean="0"/>
              <a:t>28</a:t>
            </a:fld>
            <a:endParaRPr lang="en-GB"/>
          </a:p>
        </p:txBody>
      </p:sp>
    </p:spTree>
    <p:extLst>
      <p:ext uri="{BB962C8B-B14F-4D97-AF65-F5344CB8AC3E}">
        <p14:creationId xmlns:p14="http://schemas.microsoft.com/office/powerpoint/2010/main" val="39265300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EE9E4-D7C5-4167-E00C-70F55F2F58CB}"/>
              </a:ext>
            </a:extLst>
          </p:cNvPr>
          <p:cNvSpPr>
            <a:spLocks noGrp="1"/>
          </p:cNvSpPr>
          <p:nvPr>
            <p:ph type="title"/>
          </p:nvPr>
        </p:nvSpPr>
        <p:spPr>
          <a:xfrm>
            <a:off x="1900718" y="600624"/>
            <a:ext cx="9453081" cy="723936"/>
          </a:xfrm>
        </p:spPr>
        <p:txBody>
          <a:bodyPr>
            <a:normAutofit/>
          </a:bodyPr>
          <a:lstStyle/>
          <a:p>
            <a:r>
              <a:rPr lang="en-US" sz="4000" b="1" dirty="0"/>
              <a:t>Accountability</a:t>
            </a:r>
            <a:endParaRPr lang="en-GB" sz="4000" b="1" dirty="0"/>
          </a:p>
        </p:txBody>
      </p:sp>
      <p:sp>
        <p:nvSpPr>
          <p:cNvPr id="3" name="Content Placeholder 2">
            <a:extLst>
              <a:ext uri="{FF2B5EF4-FFF2-40B4-BE49-F238E27FC236}">
                <a16:creationId xmlns:a16="http://schemas.microsoft.com/office/drawing/2014/main" id="{14623FF1-911D-EE69-EC9A-FF166586280C}"/>
              </a:ext>
            </a:extLst>
          </p:cNvPr>
          <p:cNvSpPr>
            <a:spLocks noGrp="1"/>
          </p:cNvSpPr>
          <p:nvPr>
            <p:ph idx="1"/>
          </p:nvPr>
        </p:nvSpPr>
        <p:spPr>
          <a:xfrm>
            <a:off x="1900718" y="1503947"/>
            <a:ext cx="9453081" cy="4673016"/>
          </a:xfrm>
        </p:spPr>
        <p:txBody>
          <a:bodyPr>
            <a:normAutofit/>
          </a:bodyPr>
          <a:lstStyle/>
          <a:p>
            <a:pPr algn="just"/>
            <a:r>
              <a:rPr lang="en-GB" sz="2000" dirty="0">
                <a:latin typeface="+mj-lt"/>
              </a:rPr>
              <a:t>Selection Boards should keep notes on each candidate’s performance during the interview as well as workings relating to the selection process</a:t>
            </a:r>
          </a:p>
          <a:p>
            <a:pPr algn="just"/>
            <a:r>
              <a:rPr lang="en-GB" sz="2000" dirty="0">
                <a:latin typeface="+mj-lt"/>
              </a:rPr>
              <a:t>They should be in a position to comment on any points made by applicants if petitions are lodged</a:t>
            </a:r>
          </a:p>
          <a:p>
            <a:pPr algn="just"/>
            <a:r>
              <a:rPr lang="en-GB" sz="2000" dirty="0">
                <a:latin typeface="+mj-lt"/>
              </a:rPr>
              <a:t>When the Chairperson and members are all in agreement during the assessment of candidates, one set of notes and workings, endorsed by the Chairperson and members, is sufficient</a:t>
            </a:r>
          </a:p>
          <a:p>
            <a:pPr algn="just"/>
            <a:r>
              <a:rPr lang="en-GB" sz="2000" dirty="0">
                <a:latin typeface="+mj-lt"/>
              </a:rPr>
              <a:t>When there is lack of agreement (e.g. on subjective criteria), the Chairperson and each member is to keep his/her own notes and workings, duly endorsed</a:t>
            </a:r>
          </a:p>
          <a:p>
            <a:pPr algn="just"/>
            <a:r>
              <a:rPr lang="en-GB" sz="2000" dirty="0">
                <a:latin typeface="+mj-lt"/>
              </a:rPr>
              <a:t>Notes, duly endorsed as explained above, are to be placed in a sealed envelope which should be clearly marked to indicate the respective selection process</a:t>
            </a:r>
          </a:p>
          <a:p>
            <a:pPr algn="just"/>
            <a:r>
              <a:rPr lang="en-GB" sz="2000" dirty="0">
                <a:latin typeface="+mj-lt"/>
              </a:rPr>
              <a:t>The Chairperson is to make arrangements for its appropriate filing in the dedicated file related to the respective selection process</a:t>
            </a:r>
          </a:p>
        </p:txBody>
      </p:sp>
      <p:sp>
        <p:nvSpPr>
          <p:cNvPr id="4" name="Footer Placeholder 3">
            <a:extLst>
              <a:ext uri="{FF2B5EF4-FFF2-40B4-BE49-F238E27FC236}">
                <a16:creationId xmlns:a16="http://schemas.microsoft.com/office/drawing/2014/main" id="{6022B837-C08E-1F09-232A-5A7088603061}"/>
              </a:ext>
            </a:extLst>
          </p:cNvPr>
          <p:cNvSpPr>
            <a:spLocks noGrp="1"/>
          </p:cNvSpPr>
          <p:nvPr>
            <p:ph type="ftr" sz="quarter" idx="11"/>
          </p:nvPr>
        </p:nvSpPr>
        <p:spPr/>
        <p:txBody>
          <a:bodyPr/>
          <a:lstStyle/>
          <a:p>
            <a:r>
              <a:rPr lang="en-GB" dirty="0"/>
              <a:t>The Selection Process under Delegated Authority in the Malta Public Service</a:t>
            </a:r>
          </a:p>
        </p:txBody>
      </p:sp>
      <p:sp>
        <p:nvSpPr>
          <p:cNvPr id="5" name="Slide Number Placeholder 4">
            <a:extLst>
              <a:ext uri="{FF2B5EF4-FFF2-40B4-BE49-F238E27FC236}">
                <a16:creationId xmlns:a16="http://schemas.microsoft.com/office/drawing/2014/main" id="{999921D3-67B9-5278-D258-22F1218F50FE}"/>
              </a:ext>
            </a:extLst>
          </p:cNvPr>
          <p:cNvSpPr>
            <a:spLocks noGrp="1"/>
          </p:cNvSpPr>
          <p:nvPr>
            <p:ph type="sldNum" sz="quarter" idx="12"/>
          </p:nvPr>
        </p:nvSpPr>
        <p:spPr/>
        <p:txBody>
          <a:bodyPr/>
          <a:lstStyle/>
          <a:p>
            <a:fld id="{5DF7E9A8-6037-4FD4-9810-C6DA5787F4B7}" type="slidenum">
              <a:rPr lang="en-GB" smtClean="0"/>
              <a:t>29</a:t>
            </a:fld>
            <a:endParaRPr lang="en-GB"/>
          </a:p>
        </p:txBody>
      </p:sp>
    </p:spTree>
    <p:extLst>
      <p:ext uri="{BB962C8B-B14F-4D97-AF65-F5344CB8AC3E}">
        <p14:creationId xmlns:p14="http://schemas.microsoft.com/office/powerpoint/2010/main" val="3749660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63EA5C4-B80A-0BAE-EA84-B884F5EA59C6}"/>
              </a:ext>
            </a:extLst>
          </p:cNvPr>
          <p:cNvSpPr>
            <a:spLocks noGrp="1"/>
          </p:cNvSpPr>
          <p:nvPr>
            <p:ph idx="1"/>
          </p:nvPr>
        </p:nvSpPr>
        <p:spPr>
          <a:xfrm>
            <a:off x="2017296" y="1612232"/>
            <a:ext cx="8293768" cy="4492542"/>
          </a:xfrm>
        </p:spPr>
        <p:txBody>
          <a:bodyPr>
            <a:normAutofit/>
          </a:bodyPr>
          <a:lstStyle/>
          <a:p>
            <a:pPr marL="0" indent="0" algn="just">
              <a:buNone/>
            </a:pPr>
            <a:r>
              <a:rPr lang="en-GB" sz="2000" dirty="0">
                <a:latin typeface="+mj-lt"/>
              </a:rPr>
              <a:t>The retention period for such notes and workings is to be of the same duration as the validity period of the respective result unless: </a:t>
            </a:r>
          </a:p>
          <a:p>
            <a:pPr marL="514350" indent="-247650" algn="just">
              <a:buFont typeface="+mj-lt"/>
              <a:buAutoNum type="alphaLcPeriod"/>
            </a:pPr>
            <a:r>
              <a:rPr lang="en-GB" sz="2000" dirty="0">
                <a:latin typeface="+mj-lt"/>
              </a:rPr>
              <a:t>a petition connected with the particular call for applications has been filed, in which cases the notes should be kept for a period of two years from the date of publication of the result</a:t>
            </a:r>
          </a:p>
          <a:p>
            <a:pPr marL="514350" indent="-247650" algn="just">
              <a:buFont typeface="+mj-lt"/>
              <a:buAutoNum type="alphaLcPeriod"/>
            </a:pPr>
            <a:r>
              <a:rPr lang="en-GB" sz="2000" dirty="0">
                <a:latin typeface="+mj-lt"/>
              </a:rPr>
              <a:t>the PSC directs the Selection Board to retain its notes for a longer period, or </a:t>
            </a:r>
          </a:p>
          <a:p>
            <a:pPr marL="514350" indent="-247650" algn="just">
              <a:buFont typeface="+mj-lt"/>
              <a:buAutoNum type="alphaLcPeriod"/>
            </a:pPr>
            <a:r>
              <a:rPr lang="en-GB" sz="2000" dirty="0">
                <a:latin typeface="+mj-lt"/>
              </a:rPr>
              <a:t>the vacancy being filled is co-financed from EU funds, in which case the retention period should be the same as the retention period for application forms, as stipulated in the regulations governing the relative EU programme for which the particular call for applications is issued</a:t>
            </a:r>
          </a:p>
        </p:txBody>
      </p:sp>
      <p:sp>
        <p:nvSpPr>
          <p:cNvPr id="4" name="Footer Placeholder 3">
            <a:extLst>
              <a:ext uri="{FF2B5EF4-FFF2-40B4-BE49-F238E27FC236}">
                <a16:creationId xmlns:a16="http://schemas.microsoft.com/office/drawing/2014/main" id="{09F7C8FF-F29A-1C71-6510-0433F9167D47}"/>
              </a:ext>
            </a:extLst>
          </p:cNvPr>
          <p:cNvSpPr>
            <a:spLocks noGrp="1"/>
          </p:cNvSpPr>
          <p:nvPr>
            <p:ph type="ftr" sz="quarter" idx="11"/>
          </p:nvPr>
        </p:nvSpPr>
        <p:spPr/>
        <p:txBody>
          <a:bodyPr/>
          <a:lstStyle/>
          <a:p>
            <a:r>
              <a:rPr lang="en-GB"/>
              <a:t>The Selection Process under Delegated Authority in the Malta Public Service</a:t>
            </a:r>
          </a:p>
        </p:txBody>
      </p:sp>
      <p:sp>
        <p:nvSpPr>
          <p:cNvPr id="5" name="Slide Number Placeholder 4">
            <a:extLst>
              <a:ext uri="{FF2B5EF4-FFF2-40B4-BE49-F238E27FC236}">
                <a16:creationId xmlns:a16="http://schemas.microsoft.com/office/drawing/2014/main" id="{64E41B74-00A7-BD3A-1E70-9C2646F32EB6}"/>
              </a:ext>
            </a:extLst>
          </p:cNvPr>
          <p:cNvSpPr>
            <a:spLocks noGrp="1"/>
          </p:cNvSpPr>
          <p:nvPr>
            <p:ph type="sldNum" sz="quarter" idx="12"/>
          </p:nvPr>
        </p:nvSpPr>
        <p:spPr/>
        <p:txBody>
          <a:bodyPr/>
          <a:lstStyle/>
          <a:p>
            <a:fld id="{5DF7E9A8-6037-4FD4-9810-C6DA5787F4B7}" type="slidenum">
              <a:rPr lang="en-GB" smtClean="0"/>
              <a:t>30</a:t>
            </a:fld>
            <a:endParaRPr lang="en-GB"/>
          </a:p>
        </p:txBody>
      </p:sp>
    </p:spTree>
    <p:extLst>
      <p:ext uri="{BB962C8B-B14F-4D97-AF65-F5344CB8AC3E}">
        <p14:creationId xmlns:p14="http://schemas.microsoft.com/office/powerpoint/2010/main" val="1404395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24FF25-F696-DC65-49FC-F63F911AD11B}"/>
              </a:ext>
            </a:extLst>
          </p:cNvPr>
          <p:cNvSpPr>
            <a:spLocks noGrp="1"/>
          </p:cNvSpPr>
          <p:nvPr>
            <p:ph type="title"/>
          </p:nvPr>
        </p:nvSpPr>
        <p:spPr>
          <a:xfrm>
            <a:off x="2476073" y="1238248"/>
            <a:ext cx="8209052" cy="1325563"/>
          </a:xfrm>
        </p:spPr>
        <p:txBody>
          <a:bodyPr>
            <a:normAutofit/>
          </a:bodyPr>
          <a:lstStyle/>
          <a:p>
            <a:r>
              <a:rPr lang="en-GB" sz="4000" b="1" dirty="0">
                <a:effectLst/>
                <a:latin typeface="+mj-lt"/>
                <a:ea typeface="Calibri" panose="020F0502020204030204" pitchFamily="34" charset="0"/>
                <a:cs typeface="Times New Roman" panose="02020603050405020304" pitchFamily="18" charset="0"/>
              </a:rPr>
              <a:t>Restriction on disclosure of information</a:t>
            </a:r>
            <a:endParaRPr lang="en-GB" sz="4000" dirty="0"/>
          </a:p>
        </p:txBody>
      </p:sp>
      <p:sp>
        <p:nvSpPr>
          <p:cNvPr id="3" name="Content Placeholder 2">
            <a:extLst>
              <a:ext uri="{FF2B5EF4-FFF2-40B4-BE49-F238E27FC236}">
                <a16:creationId xmlns:a16="http://schemas.microsoft.com/office/drawing/2014/main" id="{AE3D24B4-B2E9-2BB6-81AE-DC97ABFF71D8}"/>
              </a:ext>
            </a:extLst>
          </p:cNvPr>
          <p:cNvSpPr>
            <a:spLocks noGrp="1"/>
          </p:cNvSpPr>
          <p:nvPr>
            <p:ph idx="1"/>
          </p:nvPr>
        </p:nvSpPr>
        <p:spPr>
          <a:xfrm>
            <a:off x="2476073" y="2743199"/>
            <a:ext cx="8209052" cy="2609637"/>
          </a:xfrm>
        </p:spPr>
        <p:txBody>
          <a:bodyPr>
            <a:normAutofit/>
          </a:bodyPr>
          <a:lstStyle/>
          <a:p>
            <a:pPr algn="just"/>
            <a:r>
              <a:rPr lang="en-GB" sz="2000" dirty="0">
                <a:effectLst/>
                <a:latin typeface="+mj-lt"/>
                <a:ea typeface="Calibri" panose="020F0502020204030204" pitchFamily="34" charset="0"/>
                <a:cs typeface="Times New Roman" panose="02020603050405020304" pitchFamily="18" charset="0"/>
              </a:rPr>
              <a:t>Selection Boards, and, where applicable, the board secretary, are subject to the restriction on disclosure of information laid down in regulation 36 of PSC (Appointments) Regulations</a:t>
            </a:r>
          </a:p>
          <a:p>
            <a:pPr algn="just"/>
            <a:r>
              <a:rPr lang="en-GB" sz="2000" dirty="0">
                <a:latin typeface="+mj-lt"/>
                <a:ea typeface="Calibri" panose="020F0502020204030204" pitchFamily="34" charset="0"/>
                <a:cs typeface="Times New Roman" panose="02020603050405020304" pitchFamily="18" charset="0"/>
              </a:rPr>
              <a:t>N</a:t>
            </a:r>
            <a:r>
              <a:rPr lang="en-GB" sz="2000" dirty="0">
                <a:effectLst/>
                <a:latin typeface="+mj-lt"/>
                <a:ea typeface="Calibri" panose="020F0502020204030204" pitchFamily="34" charset="0"/>
                <a:cs typeface="Times New Roman" panose="02020603050405020304" pitchFamily="18" charset="0"/>
              </a:rPr>
              <a:t>o member of the Selection Board or the board secretary may divulge the report or proceedings of the Board to any other person</a:t>
            </a:r>
          </a:p>
          <a:p>
            <a:pPr algn="just"/>
            <a:r>
              <a:rPr lang="en-GB" sz="2000" dirty="0">
                <a:effectLst/>
                <a:latin typeface="+mj-lt"/>
                <a:ea typeface="Calibri" panose="020F0502020204030204" pitchFamily="34" charset="0"/>
              </a:rPr>
              <a:t>Members of Selection Boards and board secretaries are to refrain from giving any information concerning the selection process or the result to candidates, other persons, or institutions</a:t>
            </a:r>
            <a:endParaRPr lang="en-GB" sz="2000" dirty="0">
              <a:latin typeface="+mj-lt"/>
            </a:endParaRPr>
          </a:p>
        </p:txBody>
      </p:sp>
      <p:sp>
        <p:nvSpPr>
          <p:cNvPr id="4" name="Footer Placeholder 3">
            <a:extLst>
              <a:ext uri="{FF2B5EF4-FFF2-40B4-BE49-F238E27FC236}">
                <a16:creationId xmlns:a16="http://schemas.microsoft.com/office/drawing/2014/main" id="{247CD30F-9D8E-F7EF-C4D6-6C2428635920}"/>
              </a:ext>
            </a:extLst>
          </p:cNvPr>
          <p:cNvSpPr>
            <a:spLocks noGrp="1"/>
          </p:cNvSpPr>
          <p:nvPr>
            <p:ph type="ftr" sz="quarter" idx="11"/>
          </p:nvPr>
        </p:nvSpPr>
        <p:spPr/>
        <p:txBody>
          <a:bodyPr/>
          <a:lstStyle/>
          <a:p>
            <a:r>
              <a:rPr lang="en-GB"/>
              <a:t>The Selection Process under Delegated Authority in the Malta Public Service</a:t>
            </a:r>
          </a:p>
        </p:txBody>
      </p:sp>
      <p:sp>
        <p:nvSpPr>
          <p:cNvPr id="5" name="Slide Number Placeholder 4">
            <a:extLst>
              <a:ext uri="{FF2B5EF4-FFF2-40B4-BE49-F238E27FC236}">
                <a16:creationId xmlns:a16="http://schemas.microsoft.com/office/drawing/2014/main" id="{1D4E5637-788F-7459-6335-76F2C149B63E}"/>
              </a:ext>
            </a:extLst>
          </p:cNvPr>
          <p:cNvSpPr>
            <a:spLocks noGrp="1"/>
          </p:cNvSpPr>
          <p:nvPr>
            <p:ph type="sldNum" sz="quarter" idx="12"/>
          </p:nvPr>
        </p:nvSpPr>
        <p:spPr/>
        <p:txBody>
          <a:bodyPr/>
          <a:lstStyle/>
          <a:p>
            <a:fld id="{5DF7E9A8-6037-4FD4-9810-C6DA5787F4B7}" type="slidenum">
              <a:rPr lang="en-GB" smtClean="0"/>
              <a:t>31</a:t>
            </a:fld>
            <a:endParaRPr lang="en-GB"/>
          </a:p>
        </p:txBody>
      </p:sp>
    </p:spTree>
    <p:extLst>
      <p:ext uri="{BB962C8B-B14F-4D97-AF65-F5344CB8AC3E}">
        <p14:creationId xmlns:p14="http://schemas.microsoft.com/office/powerpoint/2010/main" val="19140009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16269C78A3CEA4B83D7CAA822B4A5B0" ma:contentTypeVersion="2" ma:contentTypeDescription="Create a new document." ma:contentTypeScope="" ma:versionID="6d3627a17e4e72637500243703931e52">
  <xsd:schema xmlns:xsd="http://www.w3.org/2001/XMLSchema" xmlns:xs="http://www.w3.org/2001/XMLSchema" xmlns:p="http://schemas.microsoft.com/office/2006/metadata/properties" xmlns:ns1="http://schemas.microsoft.com/sharepoint/v3" xmlns:ns2="e7d028e5-b8a7-4348-a6a3-4e6360cebfb2" targetNamespace="http://schemas.microsoft.com/office/2006/metadata/properties" ma:root="true" ma:fieldsID="5dcc149f6156d0f2688e64483fa2a0ef" ns1:_="" ns2:_="">
    <xsd:import namespace="http://schemas.microsoft.com/sharepoint/v3"/>
    <xsd:import namespace="e7d028e5-b8a7-4348-a6a3-4e6360cebfb2"/>
    <xsd:element name="properties">
      <xsd:complexType>
        <xsd:sequence>
          <xsd:element name="documentManagement">
            <xsd:complexType>
              <xsd:all>
                <xsd:element ref="ns1:PublishingStartDate" minOccurs="0"/>
                <xsd:element ref="ns1:PublishingExpirationDate" minOccurs="0"/>
                <xsd:element ref="ns2: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Scheduling Start Date is a site column created by the Publishing feature. It is used to specify the date and time on which this page will first appear to site visitors." ma:internalName="PublishingStartDate">
      <xsd:simpleType>
        <xsd:restriction base="dms:Unknown"/>
      </xsd:simpleType>
    </xsd:element>
    <xsd:element name="PublishingExpirationDate" ma:index="9" nillable="true" ma:displayName="Scheduling End Date" ma:description="Scheduling End Date is a site column created by the Publishing feature. It is used to specify the date and time on which this page will no longer appear to site visitors."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e7d028e5-b8a7-4348-a6a3-4e6360cebfb2"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DDFFBC9-78C7-40D3-BC9C-0A205AE454D9}">
  <ds:schemaRefs>
    <ds:schemaRef ds:uri="http://www.w3.org/XML/1998/namespace"/>
    <ds:schemaRef ds:uri="http://schemas.microsoft.com/sharepoint/v3"/>
    <ds:schemaRef ds:uri="http://schemas.microsoft.com/office/2006/documentManagement/types"/>
    <ds:schemaRef ds:uri="http://schemas.openxmlformats.org/package/2006/metadata/core-properties"/>
    <ds:schemaRef ds:uri="http://purl.org/dc/dcmitype/"/>
    <ds:schemaRef ds:uri="http://purl.org/dc/elements/1.1/"/>
    <ds:schemaRef ds:uri="http://schemas.microsoft.com/office/2006/metadata/properties"/>
    <ds:schemaRef ds:uri="http://schemas.microsoft.com/office/infopath/2007/PartnerControls"/>
    <ds:schemaRef ds:uri="e7d028e5-b8a7-4348-a6a3-4e6360cebfb2"/>
    <ds:schemaRef ds:uri="http://purl.org/dc/terms/"/>
  </ds:schemaRefs>
</ds:datastoreItem>
</file>

<file path=customXml/itemProps2.xml><?xml version="1.0" encoding="utf-8"?>
<ds:datastoreItem xmlns:ds="http://schemas.openxmlformats.org/officeDocument/2006/customXml" ds:itemID="{AFC56E16-2E9C-4669-AEB9-3E6853B91306}">
  <ds:schemaRefs>
    <ds:schemaRef ds:uri="http://schemas.microsoft.com/sharepoint/v3/contenttype/forms"/>
  </ds:schemaRefs>
</ds:datastoreItem>
</file>

<file path=customXml/itemProps3.xml><?xml version="1.0" encoding="utf-8"?>
<ds:datastoreItem xmlns:ds="http://schemas.openxmlformats.org/officeDocument/2006/customXml" ds:itemID="{F6F7B987-251C-4A7E-9D9B-ED6B1028749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e7d028e5-b8a7-4348-a6a3-4e6360cebfb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1075</TotalTime>
  <Words>5210</Words>
  <Application>Microsoft Office PowerPoint</Application>
  <PresentationFormat>Widescreen</PresentationFormat>
  <Paragraphs>238</Paragraphs>
  <Slides>31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31</vt:i4>
      </vt:variant>
    </vt:vector>
  </HeadingPairs>
  <TitlesOfParts>
    <vt:vector size="37" baseType="lpstr">
      <vt:lpstr>Arial</vt:lpstr>
      <vt:lpstr>Calibri</vt:lpstr>
      <vt:lpstr>Calibri Light</vt:lpstr>
      <vt:lpstr>Courier New</vt:lpstr>
      <vt:lpstr>Gotham Light</vt:lpstr>
      <vt:lpstr>Office Theme</vt:lpstr>
      <vt:lpstr>The Selection Process under Delegated Authority in the Malta Public Service Training for Selection Boards</vt:lpstr>
      <vt:lpstr>Legal background</vt:lpstr>
      <vt:lpstr>Deadlines</vt:lpstr>
      <vt:lpstr>Board Secretary</vt:lpstr>
      <vt:lpstr>Preliminary meeting</vt:lpstr>
      <vt:lpstr>PowerPoint Presentation</vt:lpstr>
      <vt:lpstr>Letters of Reference</vt:lpstr>
      <vt:lpstr>Vetting and assessment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Waiver of eligibility requirements</vt:lpstr>
      <vt:lpstr>The Report</vt:lpstr>
      <vt:lpstr>PowerPoint Presentation</vt:lpstr>
      <vt:lpstr>PowerPoint Presentation</vt:lpstr>
      <vt:lpstr>Accountability</vt:lpstr>
      <vt:lpstr>PowerPoint Presentation</vt:lpstr>
      <vt:lpstr>Restriction on disclosure of information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Caruana Marika at OPM</dc:creator>
  <cp:lastModifiedBy>Caruana Marika at OPM</cp:lastModifiedBy>
  <cp:revision>42</cp:revision>
  <cp:lastPrinted>2026-05-11T09:10:22Z</cp:lastPrinted>
  <dcterms:created xsi:type="dcterms:W3CDTF">2023-03-03T10:36:13Z</dcterms:created>
  <dcterms:modified xsi:type="dcterms:W3CDTF">2026-10-16T10:50:01Z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0x010100C16269C78A3CEA4B83D7CAA822B4A5B0</vt:lpwstr>
  </property>
</Properties>
</file>